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5" r:id="rId3"/>
    <p:sldId id="263" r:id="rId4"/>
    <p:sldId id="257" r:id="rId5"/>
    <p:sldId id="268" r:id="rId6"/>
    <p:sldId id="264" r:id="rId7"/>
    <p:sldId id="274" r:id="rId8"/>
    <p:sldId id="275" r:id="rId9"/>
    <p:sldId id="267" r:id="rId10"/>
    <p:sldId id="266" r:id="rId11"/>
    <p:sldId id="272" r:id="rId12"/>
    <p:sldId id="271" r:id="rId13"/>
    <p:sldId id="270" r:id="rId1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0F931"/>
    <a:srgbClr val="4B4FD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660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2017/3/15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2017/3/15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2017/3/15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10.xml"/><Relationship Id="rId3" Type="http://schemas.openxmlformats.org/officeDocument/2006/relationships/slide" Target="slide6.xml"/><Relationship Id="rId7" Type="http://schemas.openxmlformats.org/officeDocument/2006/relationships/slide" Target="slide9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slide" Target="slide8.xml"/><Relationship Id="rId5" Type="http://schemas.openxmlformats.org/officeDocument/2006/relationships/slide" Target="slide5.xml"/><Relationship Id="rId10" Type="http://schemas.openxmlformats.org/officeDocument/2006/relationships/slide" Target="slide12.xml"/><Relationship Id="rId4" Type="http://schemas.openxmlformats.org/officeDocument/2006/relationships/slide" Target="slide7.xml"/><Relationship Id="rId9" Type="http://schemas.openxmlformats.org/officeDocument/2006/relationships/slide" Target="slide1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 descr="QQ图片2017031415251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928662" y="2857496"/>
            <a:ext cx="72152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latin typeface="黑体" pitchFamily="49" charset="-122"/>
                <a:ea typeface="黑体" pitchFamily="49" charset="-122"/>
              </a:rPr>
              <a:t>噢易多媒体网络教学系统使用培训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143636" y="5857892"/>
            <a:ext cx="278608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黑体" pitchFamily="49" charset="-122"/>
                <a:ea typeface="黑体" pitchFamily="49" charset="-122"/>
              </a:rPr>
              <a:t>郑州升达经贸管理学院</a:t>
            </a:r>
            <a:endParaRPr lang="en-US" altLang="zh-CN" sz="2000" b="1" dirty="0" smtClean="0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2000" b="1" dirty="0" smtClean="0">
                <a:latin typeface="黑体" pitchFamily="49" charset="-122"/>
                <a:ea typeface="黑体" pitchFamily="49" charset="-122"/>
              </a:rPr>
              <a:t>现代教育技术中心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214678" y="4214818"/>
            <a:ext cx="21431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latin typeface="黑体" pitchFamily="49" charset="-122"/>
                <a:ea typeface="黑体" pitchFamily="49" charset="-122"/>
              </a:rPr>
              <a:t>2017</a:t>
            </a:r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年</a:t>
            </a:r>
            <a:r>
              <a:rPr lang="en-US" altLang="zh-CN" sz="2400" b="1" dirty="0" smtClean="0">
                <a:latin typeface="黑体" pitchFamily="49" charset="-122"/>
                <a:ea typeface="黑体" pitchFamily="49" charset="-122"/>
              </a:rPr>
              <a:t>3</a:t>
            </a:r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月</a:t>
            </a:r>
            <a:endParaRPr lang="zh-CN" altLang="en-US" sz="2400" b="1" dirty="0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8381" y="0"/>
            <a:ext cx="9152381" cy="15057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357158" y="1500174"/>
            <a:ext cx="21431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仿宋" pitchFamily="49" charset="-122"/>
                <a:ea typeface="仿宋" pitchFamily="49" charset="-122"/>
              </a:rPr>
              <a:t>3.6</a:t>
            </a:r>
            <a:r>
              <a:rPr lang="zh-CN" altLang="en-US" sz="2400" b="1" dirty="0" smtClean="0">
                <a:latin typeface="仿宋" pitchFamily="49" charset="-122"/>
                <a:ea typeface="仿宋" pitchFamily="49" charset="-122"/>
              </a:rPr>
              <a:t>发布文件</a:t>
            </a:r>
            <a:endParaRPr lang="zh-CN" altLang="en-US" sz="2400" b="1" dirty="0">
              <a:latin typeface="仿宋" pitchFamily="49" charset="-122"/>
              <a:ea typeface="仿宋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57158" y="1928802"/>
            <a:ext cx="2500330" cy="43088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仿宋" pitchFamily="49" charset="-122"/>
                <a:ea typeface="仿宋" pitchFamily="49" charset="-122"/>
              </a:rPr>
              <a:t>功能简介：</a:t>
            </a:r>
            <a:endParaRPr lang="en-US" altLang="zh-CN" sz="2000" b="1" dirty="0" smtClean="0">
              <a:latin typeface="仿宋" pitchFamily="49" charset="-122"/>
              <a:ea typeface="仿宋" pitchFamily="49" charset="-122"/>
            </a:endParaRPr>
          </a:p>
          <a:p>
            <a:r>
              <a:rPr lang="zh-CN" altLang="en-US" dirty="0" smtClean="0">
                <a:latin typeface="仿宋" pitchFamily="49" charset="-122"/>
                <a:ea typeface="仿宋" pitchFamily="49" charset="-122"/>
              </a:rPr>
              <a:t>将文件发送给选定成员。</a:t>
            </a:r>
            <a:endParaRPr lang="en-US" altLang="zh-CN" dirty="0" smtClean="0">
              <a:latin typeface="仿宋" pitchFamily="49" charset="-122"/>
              <a:ea typeface="仿宋" pitchFamily="49" charset="-122"/>
            </a:endParaRPr>
          </a:p>
          <a:p>
            <a:r>
              <a:rPr lang="zh-CN" altLang="en-US" sz="2000" b="1" dirty="0" smtClean="0">
                <a:latin typeface="仿宋" pitchFamily="49" charset="-122"/>
                <a:ea typeface="仿宋" pitchFamily="49" charset="-122"/>
              </a:rPr>
              <a:t>操作方法：</a:t>
            </a:r>
            <a:endParaRPr lang="en-US" altLang="zh-CN" sz="2000" b="1" dirty="0" smtClean="0">
              <a:latin typeface="仿宋" pitchFamily="49" charset="-122"/>
              <a:ea typeface="仿宋" pitchFamily="49" charset="-122"/>
            </a:endParaRPr>
          </a:p>
          <a:p>
            <a:r>
              <a:rPr lang="zh-CN" altLang="en-US" sz="2000" b="1" dirty="0" smtClean="0">
                <a:latin typeface="仿宋" pitchFamily="49" charset="-122"/>
                <a:ea typeface="仿宋" pitchFamily="49" charset="-122"/>
              </a:rPr>
              <a:t>（</a:t>
            </a:r>
            <a:r>
              <a:rPr lang="en-US" altLang="zh-CN" sz="2000" b="1" dirty="0" smtClean="0">
                <a:latin typeface="仿宋" pitchFamily="49" charset="-122"/>
                <a:ea typeface="仿宋" pitchFamily="49" charset="-122"/>
              </a:rPr>
              <a:t>1</a:t>
            </a:r>
            <a:r>
              <a:rPr lang="zh-CN" altLang="en-US" sz="2000" b="1" dirty="0" smtClean="0">
                <a:latin typeface="仿宋" pitchFamily="49" charset="-122"/>
                <a:ea typeface="仿宋" pitchFamily="49" charset="-122"/>
              </a:rPr>
              <a:t>）</a:t>
            </a:r>
            <a:r>
              <a:rPr lang="zh-CN" altLang="en-US" sz="2000" dirty="0" smtClean="0">
                <a:latin typeface="仿宋" pitchFamily="49" charset="-122"/>
                <a:ea typeface="仿宋" pitchFamily="49" charset="-122"/>
              </a:rPr>
              <a:t>选定要接受文件的成员。</a:t>
            </a:r>
            <a:endParaRPr lang="en-US" altLang="zh-CN" sz="2000" dirty="0" smtClean="0">
              <a:latin typeface="仿宋" pitchFamily="49" charset="-122"/>
              <a:ea typeface="仿宋" pitchFamily="49" charset="-122"/>
            </a:endParaRPr>
          </a:p>
          <a:p>
            <a:r>
              <a:rPr lang="zh-CN" altLang="en-US" sz="2000" b="1" dirty="0" smtClean="0">
                <a:latin typeface="仿宋" pitchFamily="49" charset="-122"/>
                <a:ea typeface="仿宋" pitchFamily="49" charset="-122"/>
              </a:rPr>
              <a:t>（</a:t>
            </a:r>
            <a:r>
              <a:rPr lang="en-US" altLang="zh-CN" sz="2000" b="1" dirty="0" smtClean="0">
                <a:latin typeface="仿宋" pitchFamily="49" charset="-122"/>
                <a:ea typeface="仿宋" pitchFamily="49" charset="-122"/>
              </a:rPr>
              <a:t>2</a:t>
            </a:r>
            <a:r>
              <a:rPr lang="zh-CN" altLang="en-US" sz="2000" b="1" dirty="0" smtClean="0">
                <a:latin typeface="仿宋" pitchFamily="49" charset="-122"/>
                <a:ea typeface="仿宋" pitchFamily="49" charset="-122"/>
              </a:rPr>
              <a:t>）</a:t>
            </a:r>
            <a:r>
              <a:rPr lang="zh-CN" altLang="en-US" sz="2000" dirty="0" smtClean="0">
                <a:latin typeface="仿宋" pitchFamily="49" charset="-122"/>
                <a:ea typeface="仿宋" pitchFamily="49" charset="-122"/>
              </a:rPr>
              <a:t>点击软件</a:t>
            </a:r>
            <a:r>
              <a:rPr lang="zh-CN" altLang="en-US" sz="2000" b="1" dirty="0" smtClean="0">
                <a:latin typeface="仿宋" pitchFamily="49" charset="-122"/>
                <a:ea typeface="仿宋" pitchFamily="49" charset="-122"/>
              </a:rPr>
              <a:t>“工具栏”</a:t>
            </a:r>
            <a:r>
              <a:rPr lang="zh-CN" altLang="en-US" sz="2000" dirty="0" smtClean="0">
                <a:latin typeface="仿宋" pitchFamily="49" charset="-122"/>
                <a:ea typeface="仿宋" pitchFamily="49" charset="-122"/>
              </a:rPr>
              <a:t>中“</a:t>
            </a:r>
            <a:r>
              <a:rPr lang="zh-CN" altLang="en-US" sz="2000" b="1" dirty="0" smtClean="0">
                <a:latin typeface="仿宋" pitchFamily="49" charset="-122"/>
                <a:ea typeface="仿宋" pitchFamily="49" charset="-122"/>
              </a:rPr>
              <a:t>发布文件”</a:t>
            </a:r>
            <a:r>
              <a:rPr lang="zh-CN" altLang="en-US" sz="2000" dirty="0" smtClean="0">
                <a:latin typeface="仿宋" pitchFamily="49" charset="-122"/>
                <a:ea typeface="仿宋" pitchFamily="49" charset="-122"/>
              </a:rPr>
              <a:t>按钮。</a:t>
            </a:r>
            <a:endParaRPr lang="en-US" altLang="zh-CN" sz="2000" dirty="0" smtClean="0">
              <a:latin typeface="仿宋" pitchFamily="49" charset="-122"/>
              <a:ea typeface="仿宋" pitchFamily="49" charset="-122"/>
            </a:endParaRPr>
          </a:p>
          <a:p>
            <a:r>
              <a:rPr lang="zh-CN" altLang="en-US" sz="2000" b="1" dirty="0" smtClean="0">
                <a:latin typeface="仿宋" pitchFamily="49" charset="-122"/>
                <a:ea typeface="仿宋" pitchFamily="49" charset="-122"/>
              </a:rPr>
              <a:t>（</a:t>
            </a:r>
            <a:r>
              <a:rPr lang="en-US" altLang="zh-CN" sz="2000" b="1" dirty="0" smtClean="0">
                <a:latin typeface="仿宋" pitchFamily="49" charset="-122"/>
                <a:ea typeface="仿宋" pitchFamily="49" charset="-122"/>
              </a:rPr>
              <a:t>3</a:t>
            </a:r>
            <a:r>
              <a:rPr lang="zh-CN" altLang="en-US" sz="2000" b="1" dirty="0" smtClean="0">
                <a:latin typeface="仿宋" pitchFamily="49" charset="-122"/>
                <a:ea typeface="仿宋" pitchFamily="49" charset="-122"/>
              </a:rPr>
              <a:t>）</a:t>
            </a:r>
            <a:r>
              <a:rPr lang="zh-CN" altLang="en-US" sz="2000" dirty="0" smtClean="0">
                <a:latin typeface="仿宋" pitchFamily="49" charset="-122"/>
                <a:ea typeface="仿宋" pitchFamily="49" charset="-122"/>
              </a:rPr>
              <a:t>在对话框中选中要发送的文件，然后右键选择</a:t>
            </a:r>
            <a:r>
              <a:rPr lang="zh-CN" altLang="en-US" sz="2000" b="1" dirty="0" smtClean="0">
                <a:latin typeface="仿宋" pitchFamily="49" charset="-122"/>
                <a:ea typeface="仿宋" pitchFamily="49" charset="-122"/>
              </a:rPr>
              <a:t>“发送文件”</a:t>
            </a:r>
            <a:r>
              <a:rPr lang="zh-CN" altLang="en-US" sz="2000" dirty="0" smtClean="0">
                <a:latin typeface="仿宋" pitchFamily="49" charset="-122"/>
                <a:ea typeface="仿宋" pitchFamily="49" charset="-122"/>
              </a:rPr>
              <a:t>即可”。</a:t>
            </a:r>
            <a:endParaRPr lang="en-US" altLang="zh-CN" sz="2000" dirty="0" smtClean="0">
              <a:latin typeface="仿宋" pitchFamily="49" charset="-122"/>
              <a:ea typeface="仿宋" pitchFamily="49" charset="-122"/>
            </a:endParaRPr>
          </a:p>
          <a:p>
            <a:r>
              <a:rPr lang="zh-CN" altLang="en-US" dirty="0" smtClean="0">
                <a:latin typeface="仿宋" pitchFamily="49" charset="-122"/>
                <a:ea typeface="仿宋" pitchFamily="49" charset="-122"/>
              </a:rPr>
              <a:t>注意：学生机默认接受文件路径都是“</a:t>
            </a: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桌面</a:t>
            </a:r>
            <a:r>
              <a:rPr lang="zh-CN" altLang="en-US" dirty="0" smtClean="0">
                <a:latin typeface="仿宋" pitchFamily="49" charset="-122"/>
                <a:ea typeface="仿宋" pitchFamily="49" charset="-122"/>
              </a:rPr>
              <a:t>”。</a:t>
            </a:r>
            <a:endParaRPr lang="en-US" altLang="zh-CN" b="1" dirty="0" smtClean="0">
              <a:latin typeface="仿宋" pitchFamily="49" charset="-122"/>
              <a:ea typeface="仿宋" pitchFamily="49" charset="-122"/>
            </a:endParaRP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28926" y="2000240"/>
            <a:ext cx="6028952" cy="4498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8381" y="0"/>
            <a:ext cx="9152381" cy="15057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357158" y="1500174"/>
            <a:ext cx="21431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仿宋" pitchFamily="49" charset="-122"/>
                <a:ea typeface="仿宋" pitchFamily="49" charset="-122"/>
              </a:rPr>
              <a:t>3.7</a:t>
            </a:r>
            <a:r>
              <a:rPr lang="zh-CN" altLang="en-US" sz="2400" b="1" dirty="0" smtClean="0">
                <a:latin typeface="仿宋" pitchFamily="49" charset="-122"/>
                <a:ea typeface="仿宋" pitchFamily="49" charset="-122"/>
              </a:rPr>
              <a:t>收取文件</a:t>
            </a:r>
            <a:endParaRPr lang="zh-CN" altLang="en-US" sz="2400" b="1" dirty="0">
              <a:latin typeface="仿宋" pitchFamily="49" charset="-122"/>
              <a:ea typeface="仿宋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57158" y="1928802"/>
            <a:ext cx="2500330" cy="43704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仿宋" pitchFamily="49" charset="-122"/>
                <a:ea typeface="仿宋" pitchFamily="49" charset="-122"/>
              </a:rPr>
              <a:t>功能简介：</a:t>
            </a:r>
            <a:endParaRPr lang="en-US" altLang="zh-CN" sz="2000" b="1" dirty="0" smtClean="0">
              <a:latin typeface="仿宋" pitchFamily="49" charset="-122"/>
              <a:ea typeface="仿宋" pitchFamily="49" charset="-122"/>
            </a:endParaRPr>
          </a:p>
          <a:p>
            <a:r>
              <a:rPr lang="zh-CN" altLang="en-US" dirty="0" smtClean="0">
                <a:latin typeface="仿宋" pitchFamily="49" charset="-122"/>
                <a:ea typeface="仿宋" pitchFamily="49" charset="-122"/>
              </a:rPr>
              <a:t>将学生机某个文件目录下所有新建文件收取到教师机某个文件目录（</a:t>
            </a: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双方默认目录都是“桌面” </a:t>
            </a:r>
            <a:r>
              <a:rPr lang="zh-CN" altLang="en-US" dirty="0" smtClean="0">
                <a:latin typeface="仿宋" pitchFamily="49" charset="-122"/>
                <a:ea typeface="仿宋" pitchFamily="49" charset="-122"/>
              </a:rPr>
              <a:t>），通过该功能老师可以收取学生作业。</a:t>
            </a:r>
            <a:endParaRPr lang="en-US" altLang="zh-CN" dirty="0" smtClean="0">
              <a:latin typeface="仿宋" pitchFamily="49" charset="-122"/>
              <a:ea typeface="仿宋" pitchFamily="49" charset="-122"/>
            </a:endParaRPr>
          </a:p>
          <a:p>
            <a:r>
              <a:rPr lang="zh-CN" altLang="en-US" sz="2000" b="1" dirty="0" smtClean="0">
                <a:latin typeface="仿宋" pitchFamily="49" charset="-122"/>
                <a:ea typeface="仿宋" pitchFamily="49" charset="-122"/>
              </a:rPr>
              <a:t>操作方法：</a:t>
            </a:r>
            <a:endParaRPr lang="en-US" altLang="zh-CN" sz="2000" b="1" dirty="0" smtClean="0">
              <a:latin typeface="仿宋" pitchFamily="49" charset="-122"/>
              <a:ea typeface="仿宋" pitchFamily="49" charset="-122"/>
            </a:endParaRPr>
          </a:p>
          <a:p>
            <a:r>
              <a:rPr lang="zh-CN" altLang="en-US" sz="2000" b="1" dirty="0" smtClean="0">
                <a:latin typeface="仿宋" pitchFamily="49" charset="-122"/>
                <a:ea typeface="仿宋" pitchFamily="49" charset="-122"/>
              </a:rPr>
              <a:t>（</a:t>
            </a:r>
            <a:r>
              <a:rPr lang="en-US" altLang="zh-CN" b="1" dirty="0" smtClean="0">
                <a:latin typeface="仿宋" pitchFamily="49" charset="-122"/>
                <a:ea typeface="仿宋" pitchFamily="49" charset="-122"/>
              </a:rPr>
              <a:t>1</a:t>
            </a: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）</a:t>
            </a:r>
            <a:r>
              <a:rPr lang="zh-CN" altLang="en-US" dirty="0" smtClean="0">
                <a:latin typeface="仿宋" pitchFamily="49" charset="-122"/>
                <a:ea typeface="仿宋" pitchFamily="49" charset="-122"/>
              </a:rPr>
              <a:t>选定要收取文件的成员；</a:t>
            </a:r>
            <a:endParaRPr lang="en-US" altLang="zh-CN" dirty="0" smtClean="0">
              <a:latin typeface="仿宋" pitchFamily="49" charset="-122"/>
              <a:ea typeface="仿宋" pitchFamily="49" charset="-122"/>
            </a:endParaRPr>
          </a:p>
          <a:p>
            <a:r>
              <a:rPr lang="zh-CN" altLang="en-US" sz="2000" b="1" dirty="0" smtClean="0">
                <a:latin typeface="仿宋" pitchFamily="49" charset="-122"/>
                <a:ea typeface="仿宋" pitchFamily="49" charset="-122"/>
              </a:rPr>
              <a:t>（</a:t>
            </a:r>
            <a:r>
              <a:rPr lang="en-US" altLang="zh-CN" b="1" dirty="0" smtClean="0">
                <a:latin typeface="仿宋" pitchFamily="49" charset="-122"/>
                <a:ea typeface="仿宋" pitchFamily="49" charset="-122"/>
              </a:rPr>
              <a:t>2</a:t>
            </a: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）</a:t>
            </a:r>
            <a:r>
              <a:rPr lang="zh-CN" altLang="en-US" dirty="0" smtClean="0">
                <a:latin typeface="仿宋" pitchFamily="49" charset="-122"/>
                <a:ea typeface="仿宋" pitchFamily="49" charset="-122"/>
              </a:rPr>
              <a:t>点击软件“工具栏”中</a:t>
            </a: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“收取文件”</a:t>
            </a:r>
            <a:r>
              <a:rPr lang="zh-CN" altLang="en-US" dirty="0" smtClean="0">
                <a:latin typeface="仿宋" pitchFamily="49" charset="-122"/>
                <a:ea typeface="仿宋" pitchFamily="49" charset="-122"/>
              </a:rPr>
              <a:t>按钮，选择</a:t>
            </a: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“收取”</a:t>
            </a:r>
            <a:r>
              <a:rPr lang="zh-CN" altLang="en-US" dirty="0" smtClean="0">
                <a:latin typeface="仿宋" pitchFamily="49" charset="-122"/>
                <a:ea typeface="仿宋" pitchFamily="49" charset="-122"/>
              </a:rPr>
              <a:t>即可。</a:t>
            </a:r>
            <a:endParaRPr lang="en-US" altLang="zh-CN" dirty="0" smtClean="0">
              <a:latin typeface="仿宋" pitchFamily="49" charset="-122"/>
              <a:ea typeface="仿宋" pitchFamily="49" charset="-122"/>
            </a:endParaRPr>
          </a:p>
          <a:p>
            <a:endParaRPr lang="en-US" altLang="zh-CN" dirty="0" smtClean="0">
              <a:latin typeface="仿宋" pitchFamily="49" charset="-122"/>
              <a:ea typeface="仿宋" pitchFamily="49" charset="-122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43372" y="3357562"/>
            <a:ext cx="4064762" cy="3279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14810" y="2285992"/>
            <a:ext cx="3928572" cy="814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3643306" y="2500306"/>
            <a:ext cx="2143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1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3643306" y="3857628"/>
            <a:ext cx="3000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latin typeface="仿宋" pitchFamily="49" charset="-122"/>
                <a:ea typeface="仿宋" pitchFamily="49" charset="-122"/>
              </a:rPr>
              <a:t>2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8381" y="0"/>
            <a:ext cx="9152381" cy="15057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8381" y="0"/>
            <a:ext cx="9152381" cy="15057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TextBox 3"/>
          <p:cNvSpPr txBox="1"/>
          <p:nvPr/>
        </p:nvSpPr>
        <p:spPr>
          <a:xfrm>
            <a:off x="357158" y="1428736"/>
            <a:ext cx="21431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仿宋" pitchFamily="49" charset="-122"/>
                <a:ea typeface="仿宋" pitchFamily="49" charset="-122"/>
              </a:rPr>
              <a:t>3.8</a:t>
            </a:r>
            <a:r>
              <a:rPr lang="zh-CN" altLang="en-US" sz="2400" b="1" dirty="0" smtClean="0">
                <a:latin typeface="仿宋" pitchFamily="49" charset="-122"/>
                <a:ea typeface="仿宋" pitchFamily="49" charset="-122"/>
              </a:rPr>
              <a:t>提交作业</a:t>
            </a:r>
            <a:endParaRPr lang="zh-CN" altLang="en-US" sz="2400" b="1" dirty="0">
              <a:latin typeface="仿宋" pitchFamily="49" charset="-122"/>
              <a:ea typeface="仿宋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5720" y="1785927"/>
            <a:ext cx="3857652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功能简介：</a:t>
            </a:r>
            <a:endParaRPr lang="en-US" altLang="zh-CN" b="1" dirty="0" smtClean="0">
              <a:latin typeface="仿宋" pitchFamily="49" charset="-122"/>
              <a:ea typeface="仿宋" pitchFamily="49" charset="-122"/>
            </a:endParaRPr>
          </a:p>
          <a:p>
            <a:r>
              <a:rPr lang="zh-CN" altLang="en-US" dirty="0" smtClean="0">
                <a:latin typeface="仿宋" pitchFamily="49" charset="-122"/>
                <a:ea typeface="仿宋" pitchFamily="49" charset="-122"/>
              </a:rPr>
              <a:t>与“收取文件”不同 的是，该功能可以让学生自主完成作业提交 。</a:t>
            </a:r>
            <a:endParaRPr lang="en-US" altLang="zh-CN" dirty="0" smtClean="0">
              <a:latin typeface="仿宋" pitchFamily="49" charset="-122"/>
              <a:ea typeface="仿宋" pitchFamily="49" charset="-122"/>
            </a:endParaRPr>
          </a:p>
          <a:p>
            <a:r>
              <a:rPr lang="zh-CN" altLang="en-US" sz="2000" b="1" dirty="0" smtClean="0">
                <a:latin typeface="仿宋" pitchFamily="49" charset="-122"/>
                <a:ea typeface="仿宋" pitchFamily="49" charset="-122"/>
              </a:rPr>
              <a:t>操作方法：</a:t>
            </a:r>
            <a:endParaRPr lang="en-US" altLang="zh-CN" sz="2000" b="1" dirty="0" smtClean="0">
              <a:latin typeface="仿宋" pitchFamily="49" charset="-122"/>
              <a:ea typeface="仿宋" pitchFamily="49" charset="-122"/>
            </a:endParaRPr>
          </a:p>
          <a:p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（</a:t>
            </a:r>
            <a:r>
              <a:rPr lang="en-US" altLang="zh-CN" b="1" dirty="0" smtClean="0">
                <a:latin typeface="仿宋" pitchFamily="49" charset="-122"/>
                <a:ea typeface="仿宋" pitchFamily="49" charset="-122"/>
              </a:rPr>
              <a:t>1</a:t>
            </a: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）</a:t>
            </a:r>
            <a:r>
              <a:rPr lang="zh-CN" altLang="en-US" dirty="0" smtClean="0">
                <a:latin typeface="仿宋" pitchFamily="49" charset="-122"/>
                <a:ea typeface="仿宋" pitchFamily="49" charset="-122"/>
              </a:rPr>
              <a:t>在软件窗口</a:t>
            </a: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“中下”</a:t>
            </a:r>
            <a:r>
              <a:rPr lang="zh-CN" altLang="en-US" dirty="0" smtClean="0">
                <a:latin typeface="仿宋" pitchFamily="49" charset="-122"/>
                <a:ea typeface="仿宋" pitchFamily="49" charset="-122"/>
              </a:rPr>
              <a:t> 位置</a:t>
            </a: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“工具栏”</a:t>
            </a:r>
            <a:r>
              <a:rPr lang="zh-CN" altLang="en-US" dirty="0" smtClean="0">
                <a:latin typeface="仿宋" pitchFamily="49" charset="-122"/>
                <a:ea typeface="仿宋" pitchFamily="49" charset="-122"/>
              </a:rPr>
              <a:t> 中点击</a:t>
            </a: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“查看作业”</a:t>
            </a:r>
            <a:r>
              <a:rPr lang="zh-CN" altLang="en-US" dirty="0" smtClean="0">
                <a:latin typeface="仿宋" pitchFamily="49" charset="-122"/>
                <a:ea typeface="仿宋" pitchFamily="49" charset="-122"/>
              </a:rPr>
              <a:t> 按钮并勾选</a:t>
            </a: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“允许学生提交作业”</a:t>
            </a:r>
            <a:r>
              <a:rPr lang="zh-CN" altLang="en-US" dirty="0" smtClean="0">
                <a:latin typeface="仿宋" pitchFamily="49" charset="-122"/>
                <a:ea typeface="仿宋" pitchFamily="49" charset="-122"/>
              </a:rPr>
              <a:t>；</a:t>
            </a:r>
            <a:endParaRPr lang="en-US" altLang="zh-CN" dirty="0" smtClean="0">
              <a:latin typeface="仿宋" pitchFamily="49" charset="-122"/>
              <a:ea typeface="仿宋" pitchFamily="49" charset="-122"/>
            </a:endParaRPr>
          </a:p>
          <a:p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（</a:t>
            </a:r>
            <a:r>
              <a:rPr lang="en-US" altLang="zh-CN" b="1" dirty="0" smtClean="0">
                <a:latin typeface="仿宋" pitchFamily="49" charset="-122"/>
                <a:ea typeface="仿宋" pitchFamily="49" charset="-122"/>
              </a:rPr>
              <a:t>2</a:t>
            </a: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）</a:t>
            </a:r>
            <a:r>
              <a:rPr lang="zh-CN" altLang="en-US" dirty="0" smtClean="0">
                <a:latin typeface="仿宋" pitchFamily="49" charset="-122"/>
                <a:ea typeface="仿宋" pitchFamily="49" charset="-122"/>
              </a:rPr>
              <a:t>让学生单击自己 </a:t>
            </a: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“桌面” </a:t>
            </a:r>
            <a:r>
              <a:rPr lang="zh-CN" altLang="en-US" dirty="0" smtClean="0">
                <a:latin typeface="仿宋" pitchFamily="49" charset="-122"/>
                <a:ea typeface="仿宋" pitchFamily="49" charset="-122"/>
              </a:rPr>
              <a:t>右下角向上小箭头显示隐藏的图标；</a:t>
            </a:r>
            <a:endParaRPr lang="en-US" altLang="zh-CN" dirty="0" smtClean="0">
              <a:latin typeface="仿宋" pitchFamily="49" charset="-122"/>
              <a:ea typeface="仿宋" pitchFamily="49" charset="-122"/>
            </a:endParaRPr>
          </a:p>
          <a:p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（</a:t>
            </a:r>
            <a:r>
              <a:rPr lang="en-US" altLang="zh-CN" b="1" dirty="0" smtClean="0">
                <a:latin typeface="仿宋" pitchFamily="49" charset="-122"/>
                <a:ea typeface="仿宋" pitchFamily="49" charset="-122"/>
              </a:rPr>
              <a:t>3</a:t>
            </a: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）</a:t>
            </a:r>
            <a:r>
              <a:rPr lang="zh-CN" altLang="en-US" dirty="0" smtClean="0">
                <a:latin typeface="仿宋" pitchFamily="49" charset="-122"/>
                <a:ea typeface="仿宋" pitchFamily="49" charset="-122"/>
              </a:rPr>
              <a:t>单击出现的</a:t>
            </a: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“噢易多媒体”</a:t>
            </a:r>
            <a:r>
              <a:rPr lang="zh-CN" altLang="en-US" dirty="0" smtClean="0">
                <a:latin typeface="仿宋" pitchFamily="49" charset="-122"/>
                <a:ea typeface="仿宋" pitchFamily="49" charset="-122"/>
              </a:rPr>
              <a:t> 图标并选择 </a:t>
            </a: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“提交作业”</a:t>
            </a:r>
            <a:r>
              <a:rPr lang="zh-CN" altLang="en-US" dirty="0" smtClean="0">
                <a:latin typeface="仿宋" pitchFamily="49" charset="-122"/>
                <a:ea typeface="仿宋" pitchFamily="49" charset="-122"/>
              </a:rPr>
              <a:t>；</a:t>
            </a:r>
            <a:endParaRPr lang="en-US" altLang="zh-CN" dirty="0" smtClean="0">
              <a:latin typeface="仿宋" pitchFamily="49" charset="-122"/>
              <a:ea typeface="仿宋" pitchFamily="49" charset="-122"/>
            </a:endParaRPr>
          </a:p>
          <a:p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（</a:t>
            </a:r>
            <a:r>
              <a:rPr lang="en-US" altLang="zh-CN" b="1" dirty="0" smtClean="0">
                <a:latin typeface="仿宋" pitchFamily="49" charset="-122"/>
                <a:ea typeface="仿宋" pitchFamily="49" charset="-122"/>
              </a:rPr>
              <a:t>4</a:t>
            </a: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）</a:t>
            </a:r>
            <a:r>
              <a:rPr lang="zh-CN" altLang="en-US" dirty="0" smtClean="0">
                <a:latin typeface="仿宋" pitchFamily="49" charset="-122"/>
                <a:ea typeface="仿宋" pitchFamily="49" charset="-122"/>
              </a:rPr>
              <a:t>在</a:t>
            </a: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“提交作业” </a:t>
            </a:r>
            <a:r>
              <a:rPr lang="zh-CN" altLang="en-US" dirty="0" smtClean="0">
                <a:latin typeface="仿宋" pitchFamily="49" charset="-122"/>
                <a:ea typeface="仿宋" pitchFamily="49" charset="-122"/>
              </a:rPr>
              <a:t>对话框中完成最终作业提交；</a:t>
            </a:r>
            <a:endParaRPr lang="en-US" altLang="zh-CN" dirty="0" smtClean="0">
              <a:latin typeface="仿宋" pitchFamily="49" charset="-122"/>
              <a:ea typeface="仿宋" pitchFamily="49" charset="-122"/>
            </a:endParaRPr>
          </a:p>
          <a:p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注意</a:t>
            </a:r>
            <a:r>
              <a:rPr lang="zh-CN" altLang="en-US" dirty="0" smtClean="0">
                <a:latin typeface="仿宋" pitchFamily="49" charset="-122"/>
                <a:ea typeface="仿宋" pitchFamily="49" charset="-122"/>
              </a:rPr>
              <a:t>：教师机默认提交作业目录是 </a:t>
            </a: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“桌面”</a:t>
            </a:r>
            <a:r>
              <a:rPr lang="zh-CN" altLang="en-US" dirty="0" smtClean="0">
                <a:latin typeface="仿宋" pitchFamily="49" charset="-122"/>
                <a:ea typeface="仿宋" pitchFamily="49" charset="-122"/>
              </a:rPr>
              <a:t>。</a:t>
            </a:r>
            <a:endParaRPr lang="en-US" altLang="zh-CN" dirty="0" smtClean="0">
              <a:latin typeface="仿宋" pitchFamily="49" charset="-122"/>
              <a:ea typeface="仿宋" pitchFamily="49" charset="-122"/>
            </a:endParaRPr>
          </a:p>
          <a:p>
            <a:endParaRPr lang="en-US" altLang="zh-CN" dirty="0" smtClean="0">
              <a:latin typeface="仿宋" pitchFamily="49" charset="-122"/>
              <a:ea typeface="仿宋" pitchFamily="49" charset="-122"/>
            </a:endParaRPr>
          </a:p>
          <a:p>
            <a:endParaRPr lang="en-US" altLang="zh-CN" dirty="0" smtClean="0">
              <a:latin typeface="仿宋" pitchFamily="49" charset="-122"/>
              <a:ea typeface="仿宋" pitchFamily="49" charset="-122"/>
            </a:endParaRPr>
          </a:p>
        </p:txBody>
      </p:sp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628" y="1785926"/>
            <a:ext cx="3723810" cy="904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48" name="Picture 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0628" y="2786058"/>
            <a:ext cx="2324100" cy="2686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00628" y="5551334"/>
            <a:ext cx="3613334" cy="1306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extBox 8"/>
          <p:cNvSpPr txBox="1"/>
          <p:nvPr/>
        </p:nvSpPr>
        <p:spPr>
          <a:xfrm>
            <a:off x="4500562" y="1785926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</a:t>
            </a:r>
            <a:endParaRPr lang="zh-CN" alt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4500562" y="2786058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2</a:t>
            </a:r>
            <a:endParaRPr lang="zh-CN" alt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4500562" y="5500702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3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8381" y="0"/>
            <a:ext cx="9152381" cy="15057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1857356" y="3357562"/>
            <a:ext cx="5643602" cy="132343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bliqueBottomLeft"/>
              <a:lightRig rig="threePt" dir="t"/>
            </a:scene3d>
          </a:bodyPr>
          <a:lstStyle/>
          <a:p>
            <a:pPr algn="ctr"/>
            <a:r>
              <a:rPr lang="zh-CN" altLang="en-US" sz="4000" dirty="0" smtClean="0">
                <a:solidFill>
                  <a:srgbClr val="FF0000"/>
                </a:solidFill>
                <a:latin typeface="华文琥珀" pitchFamily="2" charset="-122"/>
                <a:ea typeface="华文琥珀" pitchFamily="2" charset="-122"/>
              </a:rPr>
              <a:t>恭祝各位老师工作顺利、生活愉快！！！</a:t>
            </a:r>
            <a:endParaRPr lang="zh-CN" altLang="en-US" sz="4000" dirty="0">
              <a:solidFill>
                <a:srgbClr val="FF0000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00034" y="2000240"/>
            <a:ext cx="150019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rgbClr val="FF0000"/>
                </a:solidFill>
                <a:latin typeface="华文琥珀" pitchFamily="2" charset="-122"/>
                <a:ea typeface="华文琥珀" pitchFamily="2" charset="-122"/>
              </a:rPr>
              <a:t>最后</a:t>
            </a:r>
            <a:endParaRPr lang="en-US" altLang="zh-CN" sz="4000" dirty="0" smtClean="0">
              <a:solidFill>
                <a:srgbClr val="FF0000"/>
              </a:solidFill>
              <a:latin typeface="华文琥珀" pitchFamily="2" charset="-122"/>
              <a:ea typeface="华文琥珀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71472" y="2000240"/>
            <a:ext cx="242889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>
                <a:latin typeface="仿宋" pitchFamily="49" charset="-122"/>
                <a:ea typeface="仿宋" pitchFamily="49" charset="-122"/>
              </a:rPr>
              <a:t>    </a:t>
            </a: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噢易多媒体网络教学系统</a:t>
            </a:r>
            <a:r>
              <a:rPr lang="zh-CN" altLang="en-US" dirty="0" smtClean="0">
                <a:latin typeface="仿宋" pitchFamily="49" charset="-122"/>
                <a:ea typeface="仿宋" pitchFamily="49" charset="-122"/>
              </a:rPr>
              <a:t>是一款专门针对日常</a:t>
            </a:r>
            <a:r>
              <a:rPr lang="zh-CN" altLang="en-US" dirty="0" smtClean="0">
                <a:latin typeface="仿宋" pitchFamily="49" charset="-122"/>
                <a:ea typeface="仿宋" pitchFamily="49" charset="-122"/>
              </a:rPr>
              <a:t>局域网</a:t>
            </a:r>
            <a:r>
              <a:rPr lang="zh-CN" altLang="en-US" dirty="0" smtClean="0">
                <a:latin typeface="仿宋" pitchFamily="49" charset="-122"/>
                <a:ea typeface="仿宋" pitchFamily="49" charset="-122"/>
              </a:rPr>
              <a:t>多媒体</a:t>
            </a:r>
            <a:r>
              <a:rPr lang="zh-CN" altLang="en-US" dirty="0" smtClean="0">
                <a:latin typeface="仿宋" pitchFamily="49" charset="-122"/>
                <a:ea typeface="仿宋" pitchFamily="49" charset="-122"/>
              </a:rPr>
              <a:t>教学的辅助</a:t>
            </a:r>
            <a:r>
              <a:rPr lang="zh-CN" altLang="en-US" dirty="0" smtClean="0">
                <a:latin typeface="仿宋" pitchFamily="49" charset="-122"/>
                <a:ea typeface="仿宋" pitchFamily="49" charset="-122"/>
              </a:rPr>
              <a:t>软件，通过一系列如屏幕广播、收发文件，电子点名等</a:t>
            </a:r>
            <a:r>
              <a:rPr lang="zh-CN" altLang="en-US" dirty="0" smtClean="0">
                <a:latin typeface="仿宋" pitchFamily="49" charset="-122"/>
                <a:ea typeface="仿宋" pitchFamily="49" charset="-122"/>
              </a:rPr>
              <a:t>功能，</a:t>
            </a:r>
            <a:r>
              <a:rPr lang="zh-CN" altLang="en-US" dirty="0" smtClean="0">
                <a:latin typeface="仿宋" pitchFamily="49" charset="-122"/>
                <a:ea typeface="仿宋" pitchFamily="49" charset="-122"/>
              </a:rPr>
              <a:t>完美辅助电脑教室中各种基于多媒体技术教学活动的开展。</a:t>
            </a:r>
            <a:endParaRPr lang="zh-CN" altLang="en-US" dirty="0">
              <a:latin typeface="仿宋" pitchFamily="49" charset="-122"/>
              <a:ea typeface="仿宋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28596" y="1500174"/>
            <a:ext cx="17859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仿宋" pitchFamily="49" charset="-122"/>
                <a:ea typeface="仿宋" pitchFamily="49" charset="-122"/>
              </a:rPr>
              <a:t>1.</a:t>
            </a:r>
            <a:r>
              <a:rPr lang="zh-CN" altLang="en-US" sz="2400" b="1" dirty="0" smtClean="0">
                <a:latin typeface="仿宋" pitchFamily="49" charset="-122"/>
                <a:ea typeface="仿宋" pitchFamily="49" charset="-122"/>
              </a:rPr>
              <a:t>软件简介：</a:t>
            </a:r>
            <a:endParaRPr lang="zh-CN" altLang="en-US" sz="2400" b="1" dirty="0">
              <a:latin typeface="仿宋" pitchFamily="49" charset="-122"/>
              <a:ea typeface="仿宋" pitchFamily="49" charset="-122"/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857620" y="1357298"/>
            <a:ext cx="5000692" cy="45709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52381" cy="15057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extBox 8"/>
          <p:cNvSpPr txBox="1"/>
          <p:nvPr/>
        </p:nvSpPr>
        <p:spPr>
          <a:xfrm>
            <a:off x="5500694" y="6143644"/>
            <a:ext cx="178595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 smtClean="0">
                <a:latin typeface="黑体" pitchFamily="49" charset="-122"/>
                <a:ea typeface="黑体" pitchFamily="49" charset="-122"/>
              </a:rPr>
              <a:t>软件界面</a:t>
            </a:r>
            <a:endParaRPr lang="zh-CN" altLang="en-US" sz="1600" b="1" dirty="0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85720" y="1643050"/>
            <a:ext cx="20002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仿宋" pitchFamily="49" charset="-122"/>
                <a:ea typeface="仿宋" pitchFamily="49" charset="-122"/>
              </a:rPr>
              <a:t>2.</a:t>
            </a:r>
            <a:r>
              <a:rPr lang="zh-CN" altLang="en-US" sz="2400" b="1" dirty="0" smtClean="0">
                <a:latin typeface="仿宋" pitchFamily="49" charset="-122"/>
                <a:ea typeface="仿宋" pitchFamily="49" charset="-122"/>
              </a:rPr>
              <a:t>软件登录</a:t>
            </a:r>
            <a:endParaRPr lang="zh-CN" altLang="en-US" sz="2400" b="1" dirty="0">
              <a:latin typeface="仿宋" pitchFamily="49" charset="-122"/>
              <a:ea typeface="仿宋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42910" y="2357430"/>
            <a:ext cx="385765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仿宋" pitchFamily="49" charset="-122"/>
                <a:ea typeface="仿宋" pitchFamily="49" charset="-122"/>
              </a:rPr>
              <a:t>鼠标双击打开桌面上“</a:t>
            </a: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噢易多媒体网络教学系统</a:t>
            </a:r>
            <a:r>
              <a:rPr lang="zh-CN" altLang="en-US" dirty="0" smtClean="0">
                <a:latin typeface="仿宋" pitchFamily="49" charset="-122"/>
                <a:ea typeface="仿宋" pitchFamily="49" charset="-122"/>
              </a:rPr>
              <a:t>” ，在登录界面中（如右图）无须输入任何内容，单击“确定”即可登录。</a:t>
            </a:r>
            <a:endParaRPr lang="en-US" altLang="zh-CN" dirty="0" smtClean="0">
              <a:latin typeface="仿宋" pitchFamily="49" charset="-122"/>
              <a:ea typeface="仿宋" pitchFamily="49" charset="-122"/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000628" y="2643182"/>
            <a:ext cx="3691429" cy="23657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7524" cy="225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52381" cy="15057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TextBox 12"/>
          <p:cNvSpPr txBox="1"/>
          <p:nvPr/>
        </p:nvSpPr>
        <p:spPr>
          <a:xfrm>
            <a:off x="6357950" y="5357826"/>
            <a:ext cx="12144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登录</a:t>
            </a:r>
            <a:r>
              <a:rPr lang="zh-CN" altLang="en-US" sz="1600" b="1" dirty="0" smtClean="0">
                <a:latin typeface="黑体" pitchFamily="49" charset="-122"/>
                <a:ea typeface="黑体" pitchFamily="49" charset="-122"/>
              </a:rPr>
              <a:t>界面</a:t>
            </a:r>
            <a:endParaRPr lang="zh-CN" altLang="en-US" sz="1600" b="1" dirty="0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25" descr="QQ图片2017031415251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8" name="TextBox 47"/>
          <p:cNvSpPr txBox="1"/>
          <p:nvPr/>
        </p:nvSpPr>
        <p:spPr>
          <a:xfrm>
            <a:off x="357158" y="1500174"/>
            <a:ext cx="23574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仿宋" pitchFamily="49" charset="-122"/>
                <a:ea typeface="仿宋" pitchFamily="49" charset="-122"/>
              </a:rPr>
              <a:t>3.</a:t>
            </a:r>
            <a:r>
              <a:rPr lang="zh-CN" altLang="en-US" sz="2400" b="1" dirty="0" smtClean="0">
                <a:latin typeface="仿宋" pitchFamily="49" charset="-122"/>
                <a:ea typeface="仿宋" pitchFamily="49" charset="-122"/>
              </a:rPr>
              <a:t>软件常用功能：</a:t>
            </a:r>
            <a:endParaRPr lang="zh-CN" altLang="en-US" sz="2400" b="1" dirty="0">
              <a:latin typeface="仿宋" pitchFamily="49" charset="-122"/>
              <a:ea typeface="仿宋" pitchFamily="49" charset="-122"/>
            </a:endParaRPr>
          </a:p>
        </p:txBody>
      </p:sp>
      <p:sp>
        <p:nvSpPr>
          <p:cNvPr id="67" name="椭圆 66"/>
          <p:cNvSpPr/>
          <p:nvPr/>
        </p:nvSpPr>
        <p:spPr>
          <a:xfrm>
            <a:off x="1714480" y="2786058"/>
            <a:ext cx="1080000" cy="2880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latin typeface="仿宋" pitchFamily="49" charset="-122"/>
                <a:ea typeface="仿宋" pitchFamily="49" charset="-122"/>
              </a:rPr>
              <a:t>噢</a:t>
            </a:r>
            <a:endParaRPr lang="en-US" altLang="zh-CN" sz="2400" b="1" dirty="0" smtClean="0">
              <a:latin typeface="仿宋" pitchFamily="49" charset="-122"/>
              <a:ea typeface="仿宋" pitchFamily="49" charset="-122"/>
            </a:endParaRPr>
          </a:p>
          <a:p>
            <a:pPr algn="ctr"/>
            <a:r>
              <a:rPr lang="zh-CN" altLang="en-US" sz="2400" b="1" dirty="0" smtClean="0">
                <a:latin typeface="仿宋" pitchFamily="49" charset="-122"/>
                <a:ea typeface="仿宋" pitchFamily="49" charset="-122"/>
              </a:rPr>
              <a:t>易</a:t>
            </a:r>
            <a:endParaRPr lang="en-US" altLang="zh-CN" sz="2400" b="1" dirty="0" smtClean="0">
              <a:latin typeface="仿宋" pitchFamily="49" charset="-122"/>
              <a:ea typeface="仿宋" pitchFamily="49" charset="-122"/>
            </a:endParaRPr>
          </a:p>
          <a:p>
            <a:pPr algn="ctr"/>
            <a:r>
              <a:rPr lang="zh-CN" altLang="en-US" sz="2400" b="1" dirty="0" smtClean="0">
                <a:latin typeface="仿宋" pitchFamily="49" charset="-122"/>
                <a:ea typeface="仿宋" pitchFamily="49" charset="-122"/>
              </a:rPr>
              <a:t>多</a:t>
            </a:r>
            <a:endParaRPr lang="en-US" altLang="zh-CN" sz="2400" b="1" dirty="0" smtClean="0">
              <a:latin typeface="仿宋" pitchFamily="49" charset="-122"/>
              <a:ea typeface="仿宋" pitchFamily="49" charset="-122"/>
            </a:endParaRPr>
          </a:p>
          <a:p>
            <a:pPr algn="ctr"/>
            <a:r>
              <a:rPr lang="zh-CN" altLang="en-US" sz="2400" b="1" dirty="0" smtClean="0">
                <a:latin typeface="仿宋" pitchFamily="49" charset="-122"/>
                <a:ea typeface="仿宋" pitchFamily="49" charset="-122"/>
              </a:rPr>
              <a:t>媒</a:t>
            </a:r>
            <a:endParaRPr lang="en-US" altLang="zh-CN" sz="2400" b="1" dirty="0" smtClean="0">
              <a:latin typeface="仿宋" pitchFamily="49" charset="-122"/>
              <a:ea typeface="仿宋" pitchFamily="49" charset="-122"/>
            </a:endParaRPr>
          </a:p>
          <a:p>
            <a:pPr algn="ctr"/>
            <a:r>
              <a:rPr lang="zh-CN" altLang="en-US" sz="2400" b="1" dirty="0" smtClean="0">
                <a:latin typeface="仿宋" pitchFamily="49" charset="-122"/>
                <a:ea typeface="仿宋" pitchFamily="49" charset="-122"/>
              </a:rPr>
              <a:t>体</a:t>
            </a:r>
            <a:endParaRPr lang="zh-CN" altLang="en-US" sz="2400" dirty="0">
              <a:latin typeface="仿宋" pitchFamily="49" charset="-122"/>
              <a:ea typeface="仿宋" pitchFamily="49" charset="-122"/>
            </a:endParaRPr>
          </a:p>
        </p:txBody>
      </p:sp>
      <p:sp>
        <p:nvSpPr>
          <p:cNvPr id="73" name="圆角矩形 72">
            <a:hlinkClick r:id="rId3" action="ppaction://hlinksldjump"/>
          </p:cNvPr>
          <p:cNvSpPr/>
          <p:nvPr/>
        </p:nvSpPr>
        <p:spPr>
          <a:xfrm>
            <a:off x="3643306" y="2500306"/>
            <a:ext cx="3214710" cy="50006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b="1" dirty="0" smtClean="0">
                <a:latin typeface="仿宋" pitchFamily="49" charset="-122"/>
                <a:ea typeface="仿宋" pitchFamily="49" charset="-122"/>
              </a:rPr>
              <a:t>2.</a:t>
            </a: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学生演示</a:t>
            </a:r>
            <a:endParaRPr lang="zh-CN" altLang="en-US" b="1" dirty="0">
              <a:latin typeface="仿宋" pitchFamily="49" charset="-122"/>
              <a:ea typeface="仿宋" pitchFamily="49" charset="-122"/>
            </a:endParaRPr>
          </a:p>
        </p:txBody>
      </p:sp>
      <p:sp>
        <p:nvSpPr>
          <p:cNvPr id="74" name="圆角矩形 73">
            <a:hlinkClick r:id="rId4" action="ppaction://hlinksldjump"/>
          </p:cNvPr>
          <p:cNvSpPr/>
          <p:nvPr/>
        </p:nvSpPr>
        <p:spPr>
          <a:xfrm>
            <a:off x="3643306" y="3071810"/>
            <a:ext cx="3214710" cy="50006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b="1" dirty="0" smtClean="0">
                <a:latin typeface="仿宋" pitchFamily="49" charset="-122"/>
                <a:ea typeface="仿宋" pitchFamily="49" charset="-122"/>
              </a:rPr>
              <a:t>3.</a:t>
            </a: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黑屏肃静</a:t>
            </a:r>
          </a:p>
        </p:txBody>
      </p:sp>
      <p:sp>
        <p:nvSpPr>
          <p:cNvPr id="75" name="圆角矩形 74">
            <a:hlinkClick r:id="rId5" action="ppaction://hlinksldjump"/>
          </p:cNvPr>
          <p:cNvSpPr/>
          <p:nvPr/>
        </p:nvSpPr>
        <p:spPr>
          <a:xfrm>
            <a:off x="3643306" y="1928802"/>
            <a:ext cx="3214710" cy="50006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b="1" dirty="0" smtClean="0">
                <a:latin typeface="仿宋" pitchFamily="49" charset="-122"/>
                <a:ea typeface="仿宋" pitchFamily="49" charset="-122"/>
              </a:rPr>
              <a:t>1.</a:t>
            </a: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屏幕广播</a:t>
            </a:r>
            <a:endParaRPr lang="zh-CN" altLang="en-US" b="1" dirty="0">
              <a:latin typeface="仿宋" pitchFamily="49" charset="-122"/>
              <a:ea typeface="仿宋" pitchFamily="49" charset="-122"/>
            </a:endParaRPr>
          </a:p>
        </p:txBody>
      </p:sp>
      <p:sp>
        <p:nvSpPr>
          <p:cNvPr id="76" name="圆角矩形 75">
            <a:hlinkClick r:id="rId6" action="ppaction://hlinksldjump"/>
          </p:cNvPr>
          <p:cNvSpPr/>
          <p:nvPr/>
        </p:nvSpPr>
        <p:spPr>
          <a:xfrm>
            <a:off x="3643306" y="3643314"/>
            <a:ext cx="3214710" cy="50006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b="1" dirty="0" smtClean="0">
                <a:latin typeface="仿宋" pitchFamily="49" charset="-122"/>
                <a:ea typeface="仿宋" pitchFamily="49" charset="-122"/>
              </a:rPr>
              <a:t>4.</a:t>
            </a: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电子点名</a:t>
            </a:r>
          </a:p>
        </p:txBody>
      </p:sp>
      <p:sp>
        <p:nvSpPr>
          <p:cNvPr id="77" name="圆角矩形 76">
            <a:hlinkClick r:id="rId7" action="ppaction://hlinksldjump"/>
          </p:cNvPr>
          <p:cNvSpPr/>
          <p:nvPr/>
        </p:nvSpPr>
        <p:spPr>
          <a:xfrm>
            <a:off x="3643306" y="4214818"/>
            <a:ext cx="3214710" cy="50006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b="1" dirty="0" smtClean="0">
                <a:latin typeface="仿宋" pitchFamily="49" charset="-122"/>
                <a:ea typeface="仿宋" pitchFamily="49" charset="-122"/>
              </a:rPr>
              <a:t>5.</a:t>
            </a: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远程命令</a:t>
            </a:r>
            <a:endParaRPr lang="zh-CN" altLang="en-US" b="1" dirty="0">
              <a:latin typeface="仿宋" pitchFamily="49" charset="-122"/>
              <a:ea typeface="仿宋" pitchFamily="49" charset="-122"/>
            </a:endParaRPr>
          </a:p>
        </p:txBody>
      </p:sp>
      <p:sp>
        <p:nvSpPr>
          <p:cNvPr id="78" name="圆角矩形 77">
            <a:hlinkClick r:id="rId8" action="ppaction://hlinksldjump"/>
          </p:cNvPr>
          <p:cNvSpPr/>
          <p:nvPr/>
        </p:nvSpPr>
        <p:spPr>
          <a:xfrm>
            <a:off x="3643306" y="4786322"/>
            <a:ext cx="3214710" cy="50006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b="1" dirty="0" smtClean="0">
                <a:latin typeface="仿宋" pitchFamily="49" charset="-122"/>
                <a:ea typeface="仿宋" pitchFamily="49" charset="-122"/>
              </a:rPr>
              <a:t>6.</a:t>
            </a: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发布文件</a:t>
            </a:r>
          </a:p>
        </p:txBody>
      </p:sp>
      <p:cxnSp>
        <p:nvCxnSpPr>
          <p:cNvPr id="86" name="直接连接符 85"/>
          <p:cNvCxnSpPr/>
          <p:nvPr/>
        </p:nvCxnSpPr>
        <p:spPr>
          <a:xfrm rot="5400000" flipH="1" flipV="1">
            <a:off x="2160968" y="2768198"/>
            <a:ext cx="2107420" cy="857255"/>
          </a:xfrm>
          <a:prstGeom prst="line">
            <a:avLst/>
          </a:prstGeom>
          <a:ln w="38100" cmpd="sng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直接连接符 86"/>
          <p:cNvCxnSpPr>
            <a:endCxn id="78" idx="1"/>
          </p:cNvCxnSpPr>
          <p:nvPr/>
        </p:nvCxnSpPr>
        <p:spPr>
          <a:xfrm>
            <a:off x="2786050" y="4214818"/>
            <a:ext cx="857256" cy="821537"/>
          </a:xfrm>
          <a:prstGeom prst="line">
            <a:avLst/>
          </a:prstGeom>
          <a:ln w="38100" cmpd="sng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直接连接符 88"/>
          <p:cNvCxnSpPr>
            <a:endCxn id="74" idx="1"/>
          </p:cNvCxnSpPr>
          <p:nvPr/>
        </p:nvCxnSpPr>
        <p:spPr>
          <a:xfrm rot="5400000" flipH="1" flipV="1">
            <a:off x="2816149" y="3363183"/>
            <a:ext cx="868497" cy="785818"/>
          </a:xfrm>
          <a:prstGeom prst="line">
            <a:avLst/>
          </a:prstGeom>
          <a:ln w="38100" cmpd="sng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直接连接符 91"/>
          <p:cNvCxnSpPr>
            <a:stCxn id="67" idx="6"/>
            <a:endCxn id="76" idx="1"/>
          </p:cNvCxnSpPr>
          <p:nvPr/>
        </p:nvCxnSpPr>
        <p:spPr>
          <a:xfrm flipV="1">
            <a:off x="2794480" y="3893347"/>
            <a:ext cx="848826" cy="332711"/>
          </a:xfrm>
          <a:prstGeom prst="line">
            <a:avLst/>
          </a:prstGeom>
          <a:ln w="38100" cmpd="sng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直接连接符 97"/>
          <p:cNvCxnSpPr>
            <a:endCxn id="77" idx="1"/>
          </p:cNvCxnSpPr>
          <p:nvPr/>
        </p:nvCxnSpPr>
        <p:spPr>
          <a:xfrm>
            <a:off x="2786050" y="4214818"/>
            <a:ext cx="857256" cy="250033"/>
          </a:xfrm>
          <a:prstGeom prst="line">
            <a:avLst/>
          </a:prstGeom>
          <a:ln w="38100" cmpd="sng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直接连接符 99"/>
          <p:cNvCxnSpPr>
            <a:endCxn id="108" idx="1"/>
          </p:cNvCxnSpPr>
          <p:nvPr/>
        </p:nvCxnSpPr>
        <p:spPr>
          <a:xfrm rot="16200000" flipH="1">
            <a:off x="2232406" y="4768462"/>
            <a:ext cx="1964545" cy="857256"/>
          </a:xfrm>
          <a:prstGeom prst="line">
            <a:avLst/>
          </a:prstGeom>
          <a:ln w="38100" cmpd="sng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6" name="圆角矩形 105">
            <a:hlinkClick r:id="rId9" action="ppaction://hlinksldjump"/>
          </p:cNvPr>
          <p:cNvSpPr/>
          <p:nvPr/>
        </p:nvSpPr>
        <p:spPr>
          <a:xfrm>
            <a:off x="3643306" y="5357826"/>
            <a:ext cx="3214710" cy="50006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b="1" dirty="0" smtClean="0">
                <a:latin typeface="仿宋" pitchFamily="49" charset="-122"/>
                <a:ea typeface="仿宋" pitchFamily="49" charset="-122"/>
              </a:rPr>
              <a:t>7.</a:t>
            </a: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收取文件</a:t>
            </a:r>
            <a:endParaRPr lang="zh-CN" altLang="en-US" b="1" dirty="0">
              <a:latin typeface="仿宋" pitchFamily="49" charset="-122"/>
              <a:ea typeface="仿宋" pitchFamily="49" charset="-122"/>
            </a:endParaRPr>
          </a:p>
        </p:txBody>
      </p:sp>
      <p:sp>
        <p:nvSpPr>
          <p:cNvPr id="108" name="圆角矩形 107">
            <a:hlinkClick r:id="rId10" action="ppaction://hlinksldjump"/>
          </p:cNvPr>
          <p:cNvSpPr/>
          <p:nvPr/>
        </p:nvSpPr>
        <p:spPr>
          <a:xfrm>
            <a:off x="3643306" y="5929330"/>
            <a:ext cx="3214710" cy="50006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b="1" dirty="0" smtClean="0">
                <a:latin typeface="仿宋" pitchFamily="49" charset="-122"/>
                <a:ea typeface="仿宋" pitchFamily="49" charset="-122"/>
              </a:rPr>
              <a:t>8.</a:t>
            </a: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提交作业</a:t>
            </a:r>
          </a:p>
        </p:txBody>
      </p:sp>
      <p:cxnSp>
        <p:nvCxnSpPr>
          <p:cNvPr id="117" name="直接连接符 116"/>
          <p:cNvCxnSpPr>
            <a:endCxn id="106" idx="1"/>
          </p:cNvCxnSpPr>
          <p:nvPr/>
        </p:nvCxnSpPr>
        <p:spPr>
          <a:xfrm rot="16200000" flipH="1">
            <a:off x="2589596" y="4554148"/>
            <a:ext cx="1321603" cy="785817"/>
          </a:xfrm>
          <a:prstGeom prst="line">
            <a:avLst/>
          </a:prstGeom>
          <a:ln w="38100" cmpd="sng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直接连接符 117"/>
          <p:cNvCxnSpPr/>
          <p:nvPr/>
        </p:nvCxnSpPr>
        <p:spPr>
          <a:xfrm rot="5400000" flipH="1" flipV="1">
            <a:off x="2536018" y="3036092"/>
            <a:ext cx="1428760" cy="785816"/>
          </a:xfrm>
          <a:prstGeom prst="line">
            <a:avLst/>
          </a:prstGeom>
          <a:ln w="38100" cmpd="sng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57158" y="1500174"/>
            <a:ext cx="21431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仿宋" pitchFamily="49" charset="-122"/>
                <a:ea typeface="仿宋" pitchFamily="49" charset="-122"/>
              </a:rPr>
              <a:t>3.1</a:t>
            </a:r>
            <a:r>
              <a:rPr lang="zh-CN" altLang="en-US" sz="2400" b="1" dirty="0" smtClean="0">
                <a:latin typeface="仿宋" pitchFamily="49" charset="-122"/>
                <a:ea typeface="仿宋" pitchFamily="49" charset="-122"/>
              </a:rPr>
              <a:t>屏幕广播</a:t>
            </a:r>
            <a:endParaRPr lang="zh-CN" altLang="en-US" sz="2400" b="1" dirty="0">
              <a:latin typeface="仿宋" pitchFamily="49" charset="-122"/>
              <a:ea typeface="仿宋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28596" y="2000240"/>
            <a:ext cx="3214710" cy="2923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仿宋" pitchFamily="49" charset="-122"/>
                <a:ea typeface="仿宋" pitchFamily="49" charset="-122"/>
              </a:rPr>
              <a:t>功能简介：</a:t>
            </a:r>
            <a:endParaRPr lang="en-US" altLang="zh-CN" sz="2000" b="1" dirty="0" smtClean="0">
              <a:latin typeface="仿宋" pitchFamily="49" charset="-122"/>
              <a:ea typeface="仿宋" pitchFamily="49" charset="-122"/>
            </a:endParaRPr>
          </a:p>
          <a:p>
            <a:r>
              <a:rPr lang="zh-CN" altLang="en-US" dirty="0" smtClean="0">
                <a:latin typeface="仿宋" pitchFamily="49" charset="-122"/>
                <a:ea typeface="仿宋" pitchFamily="49" charset="-122"/>
              </a:rPr>
              <a:t>将教师屏幕画面播放到本组所有成员，通过该功能可以很直观的向学生演示各类操作。</a:t>
            </a:r>
            <a:endParaRPr lang="en-US" altLang="zh-CN" dirty="0" smtClean="0">
              <a:latin typeface="仿宋" pitchFamily="49" charset="-122"/>
              <a:ea typeface="仿宋" pitchFamily="49" charset="-122"/>
            </a:endParaRPr>
          </a:p>
          <a:p>
            <a:r>
              <a:rPr lang="zh-CN" altLang="en-US" sz="2000" b="1" dirty="0" smtClean="0">
                <a:latin typeface="仿宋" pitchFamily="49" charset="-122"/>
                <a:ea typeface="仿宋" pitchFamily="49" charset="-122"/>
              </a:rPr>
              <a:t>操作方法：</a:t>
            </a:r>
            <a:endParaRPr lang="en-US" altLang="zh-CN" sz="2000" b="1" dirty="0" smtClean="0">
              <a:latin typeface="仿宋" pitchFamily="49" charset="-122"/>
              <a:ea typeface="仿宋" pitchFamily="49" charset="-122"/>
            </a:endParaRPr>
          </a:p>
          <a:p>
            <a:r>
              <a:rPr lang="zh-CN" altLang="en-US" dirty="0" smtClean="0">
                <a:latin typeface="仿宋" pitchFamily="49" charset="-122"/>
                <a:ea typeface="仿宋" pitchFamily="49" charset="-122"/>
              </a:rPr>
              <a:t>点击软件</a:t>
            </a: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“工具栏”</a:t>
            </a:r>
            <a:r>
              <a:rPr lang="zh-CN" altLang="en-US" dirty="0" smtClean="0">
                <a:latin typeface="仿宋" pitchFamily="49" charset="-122"/>
                <a:ea typeface="仿宋" pitchFamily="49" charset="-122"/>
              </a:rPr>
              <a:t>中</a:t>
            </a: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“屏幕广播”</a:t>
            </a:r>
            <a:r>
              <a:rPr lang="zh-CN" altLang="en-US" dirty="0" smtClean="0">
                <a:latin typeface="仿宋" pitchFamily="49" charset="-122"/>
                <a:ea typeface="仿宋" pitchFamily="49" charset="-122"/>
              </a:rPr>
              <a:t>按钮即可实现该功能。</a:t>
            </a:r>
            <a:endParaRPr lang="en-US" altLang="zh-CN" dirty="0" smtClean="0">
              <a:latin typeface="仿宋" pitchFamily="49" charset="-122"/>
              <a:ea typeface="仿宋" pitchFamily="49" charset="-122"/>
            </a:endParaRPr>
          </a:p>
          <a:p>
            <a:r>
              <a:rPr lang="zh-CN" altLang="en-US" dirty="0" smtClean="0">
                <a:latin typeface="仿宋" pitchFamily="49" charset="-122"/>
                <a:ea typeface="仿宋" pitchFamily="49" charset="-122"/>
              </a:rPr>
              <a:t>单击屏幕顶部右侧</a:t>
            </a: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“退出”</a:t>
            </a:r>
            <a:r>
              <a:rPr lang="zh-CN" altLang="en-US" dirty="0" smtClean="0">
                <a:latin typeface="仿宋" pitchFamily="49" charset="-122"/>
                <a:ea typeface="仿宋" pitchFamily="49" charset="-122"/>
              </a:rPr>
              <a:t>按钮即可退出该功能。</a:t>
            </a:r>
            <a:endParaRPr lang="en-US" altLang="zh-CN" dirty="0" smtClean="0">
              <a:latin typeface="仿宋" pitchFamily="49" charset="-122"/>
              <a:ea typeface="仿宋" pitchFamily="49" charset="-122"/>
            </a:endParaRPr>
          </a:p>
          <a:p>
            <a:r>
              <a:rPr lang="en-US" altLang="zh-CN" dirty="0" smtClean="0">
                <a:latin typeface="仿宋" pitchFamily="49" charset="-122"/>
                <a:ea typeface="仿宋" pitchFamily="49" charset="-122"/>
              </a:rPr>
              <a:t>    </a:t>
            </a:r>
            <a:endParaRPr lang="zh-CN" altLang="en-US" dirty="0">
              <a:latin typeface="仿宋" pitchFamily="49" charset="-122"/>
              <a:ea typeface="仿宋" pitchFamily="49" charset="-122"/>
            </a:endParaRPr>
          </a:p>
        </p:txBody>
      </p:sp>
      <p:pic>
        <p:nvPicPr>
          <p:cNvPr id="10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52381" cy="15057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7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071934" y="2285992"/>
            <a:ext cx="4471430" cy="11714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143372" y="3929066"/>
            <a:ext cx="4429156" cy="20857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5" name="TextBox 14"/>
          <p:cNvSpPr txBox="1"/>
          <p:nvPr/>
        </p:nvSpPr>
        <p:spPr>
          <a:xfrm>
            <a:off x="3643306" y="2357430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</a:t>
            </a:r>
            <a:endParaRPr lang="zh-CN" alt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3643306" y="3929066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2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52381" cy="15057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357158" y="1500174"/>
            <a:ext cx="21431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仿宋" pitchFamily="49" charset="-122"/>
                <a:ea typeface="仿宋" pitchFamily="49" charset="-122"/>
              </a:rPr>
              <a:t>3.2</a:t>
            </a:r>
            <a:r>
              <a:rPr lang="zh-CN" altLang="en-US" sz="2400" b="1" dirty="0" smtClean="0">
                <a:latin typeface="仿宋" pitchFamily="49" charset="-122"/>
                <a:ea typeface="仿宋" pitchFamily="49" charset="-122"/>
              </a:rPr>
              <a:t>学生演示</a:t>
            </a:r>
            <a:endParaRPr lang="zh-CN" altLang="en-US" sz="2400" b="1" dirty="0">
              <a:latin typeface="仿宋" pitchFamily="49" charset="-122"/>
              <a:ea typeface="仿宋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28596" y="1928802"/>
            <a:ext cx="3357586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仿宋" pitchFamily="49" charset="-122"/>
                <a:ea typeface="仿宋" pitchFamily="49" charset="-122"/>
              </a:rPr>
              <a:t>功能简介：</a:t>
            </a:r>
            <a:endParaRPr lang="en-US" altLang="zh-CN" sz="2000" b="1" dirty="0" smtClean="0">
              <a:latin typeface="仿宋" pitchFamily="49" charset="-122"/>
              <a:ea typeface="仿宋" pitchFamily="49" charset="-122"/>
            </a:endParaRPr>
          </a:p>
          <a:p>
            <a:r>
              <a:rPr lang="zh-CN" altLang="en-US" dirty="0" smtClean="0">
                <a:latin typeface="仿宋" pitchFamily="49" charset="-122"/>
                <a:ea typeface="仿宋" pitchFamily="49" charset="-122"/>
              </a:rPr>
              <a:t>将某学生的屏幕画面传送到所有成员，让该生向大家演示实验教学过程中某项实验操作。</a:t>
            </a:r>
            <a:endParaRPr lang="en-US" altLang="zh-CN" dirty="0" smtClean="0">
              <a:latin typeface="仿宋" pitchFamily="49" charset="-122"/>
              <a:ea typeface="仿宋" pitchFamily="49" charset="-122"/>
            </a:endParaRPr>
          </a:p>
          <a:p>
            <a:r>
              <a:rPr lang="zh-CN" altLang="en-US" sz="2000" b="1" dirty="0" smtClean="0">
                <a:latin typeface="仿宋" pitchFamily="49" charset="-122"/>
                <a:ea typeface="仿宋" pitchFamily="49" charset="-122"/>
              </a:rPr>
              <a:t>操作方法：</a:t>
            </a:r>
            <a:endParaRPr lang="en-US" altLang="zh-CN" sz="2000" b="1" dirty="0" smtClean="0">
              <a:latin typeface="仿宋" pitchFamily="49" charset="-122"/>
              <a:ea typeface="仿宋" pitchFamily="49" charset="-122"/>
            </a:endParaRPr>
          </a:p>
          <a:p>
            <a:r>
              <a:rPr lang="zh-CN" altLang="en-US" dirty="0" smtClean="0">
                <a:latin typeface="仿宋" pitchFamily="49" charset="-122"/>
                <a:ea typeface="仿宋" pitchFamily="49" charset="-122"/>
              </a:rPr>
              <a:t>点击软件</a:t>
            </a: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“工具栏”</a:t>
            </a:r>
            <a:r>
              <a:rPr lang="zh-CN" altLang="en-US" dirty="0" smtClean="0">
                <a:latin typeface="仿宋" pitchFamily="49" charset="-122"/>
                <a:ea typeface="仿宋" pitchFamily="49" charset="-122"/>
              </a:rPr>
              <a:t>中“</a:t>
            </a: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学生演示”</a:t>
            </a:r>
            <a:r>
              <a:rPr lang="zh-CN" altLang="en-US" dirty="0" smtClean="0">
                <a:latin typeface="仿宋" pitchFamily="49" charset="-122"/>
                <a:ea typeface="仿宋" pitchFamily="49" charset="-122"/>
              </a:rPr>
              <a:t>按钮，然后在对话框中选择要演示的该学生，确定后即可。</a:t>
            </a:r>
            <a:endParaRPr lang="en-US" altLang="zh-CN" sz="2000" b="1" dirty="0" smtClean="0">
              <a:latin typeface="仿宋" pitchFamily="49" charset="-122"/>
              <a:ea typeface="仿宋" pitchFamily="49" charset="-122"/>
            </a:endParaRPr>
          </a:p>
          <a:p>
            <a:r>
              <a:rPr lang="zh-CN" altLang="en-US" dirty="0" smtClean="0">
                <a:latin typeface="仿宋" pitchFamily="49" charset="-122"/>
                <a:ea typeface="仿宋" pitchFamily="49" charset="-122"/>
              </a:rPr>
              <a:t>单击屏幕右侧</a:t>
            </a: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“退出”</a:t>
            </a:r>
            <a:r>
              <a:rPr lang="zh-CN" altLang="en-US" dirty="0" smtClean="0">
                <a:latin typeface="仿宋" pitchFamily="49" charset="-122"/>
                <a:ea typeface="仿宋" pitchFamily="49" charset="-122"/>
              </a:rPr>
              <a:t>按钮即可退出功能。</a:t>
            </a:r>
            <a:endParaRPr lang="en-US" altLang="zh-CN" dirty="0" smtClean="0">
              <a:latin typeface="仿宋" pitchFamily="49" charset="-122"/>
              <a:ea typeface="仿宋" pitchFamily="49" charset="-122"/>
            </a:endParaRPr>
          </a:p>
          <a:p>
            <a:r>
              <a:rPr lang="en-US" altLang="zh-CN" dirty="0" smtClean="0">
                <a:latin typeface="仿宋" pitchFamily="49" charset="-122"/>
                <a:ea typeface="仿宋" pitchFamily="49" charset="-122"/>
              </a:rPr>
              <a:t>    </a:t>
            </a:r>
            <a:endParaRPr lang="zh-CN" altLang="en-US" dirty="0">
              <a:latin typeface="仿宋" pitchFamily="49" charset="-122"/>
              <a:ea typeface="仿宋" pitchFamily="49" charset="-122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57686" y="2214554"/>
            <a:ext cx="4442858" cy="1114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357686" y="3857628"/>
            <a:ext cx="4403810" cy="18895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3929058" y="2214554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</a:t>
            </a:r>
            <a:endParaRPr lang="zh-CN" alt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3929058" y="3857628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2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52381" cy="15057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357158" y="1500174"/>
            <a:ext cx="21431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仿宋" pitchFamily="49" charset="-122"/>
                <a:ea typeface="仿宋" pitchFamily="49" charset="-122"/>
              </a:rPr>
              <a:t>3.3</a:t>
            </a:r>
            <a:r>
              <a:rPr lang="zh-CN" altLang="en-US" sz="2400" b="1" dirty="0" smtClean="0">
                <a:latin typeface="仿宋" pitchFamily="49" charset="-122"/>
                <a:ea typeface="仿宋" pitchFamily="49" charset="-122"/>
              </a:rPr>
              <a:t>黑屏肃静</a:t>
            </a:r>
            <a:endParaRPr lang="zh-CN" altLang="en-US" sz="2400" b="1" dirty="0">
              <a:latin typeface="仿宋" pitchFamily="49" charset="-122"/>
              <a:ea typeface="仿宋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57158" y="1928802"/>
            <a:ext cx="3357586" cy="2923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仿宋" pitchFamily="49" charset="-122"/>
                <a:ea typeface="仿宋" pitchFamily="49" charset="-122"/>
              </a:rPr>
              <a:t>功能简介：</a:t>
            </a:r>
            <a:endParaRPr lang="en-US" altLang="zh-CN" sz="2000" b="1" dirty="0" smtClean="0">
              <a:latin typeface="仿宋" pitchFamily="49" charset="-122"/>
              <a:ea typeface="仿宋" pitchFamily="49" charset="-122"/>
            </a:endParaRPr>
          </a:p>
          <a:p>
            <a:r>
              <a:rPr lang="zh-CN" altLang="en-US" dirty="0" smtClean="0">
                <a:latin typeface="仿宋" pitchFamily="49" charset="-122"/>
                <a:ea typeface="仿宋" pitchFamily="49" charset="-122"/>
              </a:rPr>
              <a:t>将选定学生的屏幕锁定为黑屏。在老师讲解过程中，使用该功能可以让学生专心听讲。</a:t>
            </a:r>
            <a:endParaRPr lang="en-US" altLang="zh-CN" dirty="0" smtClean="0">
              <a:latin typeface="仿宋" pitchFamily="49" charset="-122"/>
              <a:ea typeface="仿宋" pitchFamily="49" charset="-122"/>
            </a:endParaRPr>
          </a:p>
          <a:p>
            <a:r>
              <a:rPr lang="zh-CN" altLang="en-US" sz="2000" b="1" dirty="0" smtClean="0">
                <a:latin typeface="仿宋" pitchFamily="49" charset="-122"/>
                <a:ea typeface="仿宋" pitchFamily="49" charset="-122"/>
              </a:rPr>
              <a:t>操作方法：</a:t>
            </a:r>
            <a:endParaRPr lang="en-US" altLang="zh-CN" sz="2000" b="1" dirty="0" smtClean="0">
              <a:latin typeface="仿宋" pitchFamily="49" charset="-122"/>
              <a:ea typeface="仿宋" pitchFamily="49" charset="-122"/>
            </a:endParaRPr>
          </a:p>
          <a:p>
            <a:r>
              <a:rPr lang="zh-CN" altLang="en-US" dirty="0" smtClean="0">
                <a:latin typeface="仿宋" pitchFamily="49" charset="-122"/>
                <a:ea typeface="仿宋" pitchFamily="49" charset="-122"/>
              </a:rPr>
              <a:t>点击软件左侧</a:t>
            </a: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“工具栏”</a:t>
            </a:r>
            <a:r>
              <a:rPr lang="zh-CN" altLang="en-US" dirty="0" smtClean="0">
                <a:latin typeface="仿宋" pitchFamily="49" charset="-122"/>
                <a:ea typeface="仿宋" pitchFamily="49" charset="-122"/>
              </a:rPr>
              <a:t>中</a:t>
            </a: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“黑屏肃静”</a:t>
            </a:r>
            <a:r>
              <a:rPr lang="zh-CN" altLang="en-US" dirty="0" smtClean="0">
                <a:latin typeface="仿宋" pitchFamily="49" charset="-122"/>
                <a:ea typeface="仿宋" pitchFamily="49" charset="-122"/>
              </a:rPr>
              <a:t>按钮，启用功能。</a:t>
            </a:r>
            <a:endParaRPr lang="en-US" altLang="zh-CN" sz="2000" b="1" dirty="0" smtClean="0">
              <a:latin typeface="仿宋" pitchFamily="49" charset="-122"/>
              <a:ea typeface="仿宋" pitchFamily="49" charset="-122"/>
            </a:endParaRPr>
          </a:p>
          <a:p>
            <a:r>
              <a:rPr lang="zh-CN" altLang="en-US" dirty="0" smtClean="0">
                <a:latin typeface="仿宋" pitchFamily="49" charset="-122"/>
                <a:ea typeface="仿宋" pitchFamily="49" charset="-122"/>
              </a:rPr>
              <a:t>单击</a:t>
            </a: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“退出”</a:t>
            </a:r>
            <a:r>
              <a:rPr lang="zh-CN" altLang="en-US" dirty="0" smtClean="0">
                <a:latin typeface="仿宋" pitchFamily="49" charset="-122"/>
                <a:ea typeface="仿宋" pitchFamily="49" charset="-122"/>
              </a:rPr>
              <a:t>按钮即可退出功能。</a:t>
            </a:r>
            <a:endParaRPr lang="en-US" altLang="zh-CN" dirty="0" smtClean="0">
              <a:latin typeface="仿宋" pitchFamily="49" charset="-122"/>
              <a:ea typeface="仿宋" pitchFamily="49" charset="-122"/>
            </a:endParaRPr>
          </a:p>
          <a:p>
            <a:r>
              <a:rPr lang="en-US" altLang="zh-CN" dirty="0" smtClean="0">
                <a:latin typeface="仿宋" pitchFamily="49" charset="-122"/>
                <a:ea typeface="仿宋" pitchFamily="49" charset="-122"/>
              </a:rPr>
              <a:t>    </a:t>
            </a:r>
            <a:endParaRPr lang="zh-CN" altLang="en-US" dirty="0">
              <a:latin typeface="仿宋" pitchFamily="49" charset="-122"/>
              <a:ea typeface="仿宋" pitchFamily="49" charset="-122"/>
            </a:endParaRPr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4876" y="2714620"/>
            <a:ext cx="3862858" cy="36523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52381" cy="15057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TextBox 9"/>
          <p:cNvSpPr txBox="1"/>
          <p:nvPr/>
        </p:nvSpPr>
        <p:spPr>
          <a:xfrm>
            <a:off x="357158" y="1500174"/>
            <a:ext cx="21431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仿宋" pitchFamily="49" charset="-122"/>
                <a:ea typeface="仿宋" pitchFamily="49" charset="-122"/>
              </a:rPr>
              <a:t>3.4</a:t>
            </a:r>
            <a:r>
              <a:rPr lang="zh-CN" altLang="en-US" sz="2400" b="1" dirty="0" smtClean="0">
                <a:latin typeface="仿宋" pitchFamily="49" charset="-122"/>
                <a:ea typeface="仿宋" pitchFamily="49" charset="-122"/>
              </a:rPr>
              <a:t>电子点名</a:t>
            </a:r>
            <a:endParaRPr lang="zh-CN" altLang="en-US" sz="2400" b="1" dirty="0">
              <a:latin typeface="仿宋" pitchFamily="49" charset="-122"/>
              <a:ea typeface="仿宋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28596" y="1928802"/>
            <a:ext cx="3357586" cy="43088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仿宋" pitchFamily="49" charset="-122"/>
                <a:ea typeface="仿宋" pitchFamily="49" charset="-122"/>
              </a:rPr>
              <a:t>功能简介：</a:t>
            </a:r>
            <a:endParaRPr lang="en-US" altLang="zh-CN" sz="2000" b="1" dirty="0" smtClean="0">
              <a:latin typeface="仿宋" pitchFamily="49" charset="-122"/>
              <a:ea typeface="仿宋" pitchFamily="49" charset="-122"/>
            </a:endParaRPr>
          </a:p>
          <a:p>
            <a:r>
              <a:rPr lang="zh-CN" altLang="en-US" dirty="0" smtClean="0">
                <a:latin typeface="仿宋" pitchFamily="49" charset="-122"/>
                <a:ea typeface="仿宋" pitchFamily="49" charset="-122"/>
              </a:rPr>
              <a:t>让学生通过计算机上签名来实现课堂考勤。</a:t>
            </a:r>
            <a:endParaRPr lang="en-US" altLang="zh-CN" dirty="0" smtClean="0">
              <a:latin typeface="仿宋" pitchFamily="49" charset="-122"/>
              <a:ea typeface="仿宋" pitchFamily="49" charset="-122"/>
            </a:endParaRPr>
          </a:p>
          <a:p>
            <a:r>
              <a:rPr lang="zh-CN" altLang="en-US" sz="2000" b="1" dirty="0" smtClean="0">
                <a:latin typeface="仿宋" pitchFamily="49" charset="-122"/>
                <a:ea typeface="仿宋" pitchFamily="49" charset="-122"/>
              </a:rPr>
              <a:t>操作方法：</a:t>
            </a:r>
            <a:endParaRPr lang="en-US" altLang="zh-CN" sz="2000" b="1" dirty="0" smtClean="0">
              <a:latin typeface="仿宋" pitchFamily="49" charset="-122"/>
              <a:ea typeface="仿宋" pitchFamily="49" charset="-122"/>
            </a:endParaRPr>
          </a:p>
          <a:p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（</a:t>
            </a:r>
            <a:r>
              <a:rPr lang="en-US" altLang="zh-CN" b="1" dirty="0" smtClean="0">
                <a:latin typeface="仿宋" pitchFamily="49" charset="-122"/>
                <a:ea typeface="仿宋" pitchFamily="49" charset="-122"/>
              </a:rPr>
              <a:t>1</a:t>
            </a: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）</a:t>
            </a:r>
            <a:r>
              <a:rPr lang="zh-CN" altLang="en-US" dirty="0" smtClean="0">
                <a:latin typeface="仿宋" pitchFamily="49" charset="-122"/>
                <a:ea typeface="仿宋" pitchFamily="49" charset="-122"/>
              </a:rPr>
              <a:t>点击软件左侧</a:t>
            </a: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“工具栏”</a:t>
            </a:r>
            <a:r>
              <a:rPr lang="zh-CN" altLang="en-US" dirty="0" smtClean="0">
                <a:latin typeface="仿宋" pitchFamily="49" charset="-122"/>
                <a:ea typeface="仿宋" pitchFamily="49" charset="-122"/>
              </a:rPr>
              <a:t>中</a:t>
            </a: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“电子点名”</a:t>
            </a:r>
            <a:r>
              <a:rPr lang="zh-CN" altLang="en-US" dirty="0" smtClean="0">
                <a:latin typeface="仿宋" pitchFamily="49" charset="-122"/>
                <a:ea typeface="仿宋" pitchFamily="49" charset="-122"/>
              </a:rPr>
              <a:t>按钮，启用该功能。</a:t>
            </a:r>
            <a:endParaRPr lang="en-US" altLang="zh-CN" sz="2000" b="1" dirty="0" smtClean="0">
              <a:latin typeface="仿宋" pitchFamily="49" charset="-122"/>
              <a:ea typeface="仿宋" pitchFamily="49" charset="-122"/>
            </a:endParaRPr>
          </a:p>
          <a:p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（</a:t>
            </a:r>
            <a:r>
              <a:rPr lang="en-US" altLang="zh-CN" b="1" dirty="0" smtClean="0">
                <a:latin typeface="仿宋" pitchFamily="49" charset="-122"/>
                <a:ea typeface="仿宋" pitchFamily="49" charset="-122"/>
              </a:rPr>
              <a:t>2</a:t>
            </a: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）</a:t>
            </a:r>
            <a:r>
              <a:rPr lang="zh-CN" altLang="en-US" dirty="0" smtClean="0">
                <a:latin typeface="仿宋" pitchFamily="49" charset="-122"/>
                <a:ea typeface="仿宋" pitchFamily="49" charset="-122"/>
              </a:rPr>
              <a:t>学生机上此时弹出</a:t>
            </a: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“电子点名”</a:t>
            </a:r>
            <a:r>
              <a:rPr lang="zh-CN" altLang="en-US" dirty="0" smtClean="0">
                <a:latin typeface="仿宋" pitchFamily="49" charset="-122"/>
                <a:ea typeface="仿宋" pitchFamily="49" charset="-122"/>
              </a:rPr>
              <a:t>对话框，让学生在此输入姓名完成点名。</a:t>
            </a:r>
            <a:endParaRPr lang="en-US" altLang="zh-CN" dirty="0" smtClean="0">
              <a:latin typeface="仿宋" pitchFamily="49" charset="-122"/>
              <a:ea typeface="仿宋" pitchFamily="49" charset="-122"/>
            </a:endParaRPr>
          </a:p>
          <a:p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（</a:t>
            </a:r>
            <a:r>
              <a:rPr lang="en-US" altLang="zh-CN" b="1" dirty="0" smtClean="0">
                <a:latin typeface="仿宋" pitchFamily="49" charset="-122"/>
                <a:ea typeface="仿宋" pitchFamily="49" charset="-122"/>
              </a:rPr>
              <a:t>3</a:t>
            </a: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）</a:t>
            </a:r>
            <a:r>
              <a:rPr lang="zh-CN" altLang="en-US" dirty="0" smtClean="0">
                <a:latin typeface="仿宋" pitchFamily="49" charset="-122"/>
                <a:ea typeface="仿宋" pitchFamily="49" charset="-122"/>
              </a:rPr>
              <a:t>此时，教师机上该成员头像会显示该学生签名</a:t>
            </a:r>
            <a:endParaRPr lang="en-US" altLang="zh-CN" dirty="0" smtClean="0">
              <a:latin typeface="仿宋" pitchFamily="49" charset="-122"/>
              <a:ea typeface="仿宋" pitchFamily="49" charset="-122"/>
            </a:endParaRPr>
          </a:p>
          <a:p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（</a:t>
            </a:r>
            <a:r>
              <a:rPr lang="en-US" altLang="zh-CN" b="1" dirty="0" smtClean="0">
                <a:latin typeface="仿宋" pitchFamily="49" charset="-122"/>
                <a:ea typeface="仿宋" pitchFamily="49" charset="-122"/>
              </a:rPr>
              <a:t>4</a:t>
            </a: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）</a:t>
            </a:r>
            <a:r>
              <a:rPr lang="zh-CN" altLang="en-US" dirty="0" smtClean="0">
                <a:latin typeface="仿宋" pitchFamily="49" charset="-122"/>
                <a:ea typeface="仿宋" pitchFamily="49" charset="-122"/>
              </a:rPr>
              <a:t>最后，老师在教师机“电子点名” 对话框中导出考勤结果，完成本次考勤。</a:t>
            </a:r>
            <a:endParaRPr lang="en-US" altLang="zh-CN" dirty="0" smtClean="0">
              <a:latin typeface="仿宋" pitchFamily="49" charset="-122"/>
              <a:ea typeface="仿宋" pitchFamily="49" charset="-122"/>
            </a:endParaRPr>
          </a:p>
        </p:txBody>
      </p:sp>
      <p:pic>
        <p:nvPicPr>
          <p:cNvPr id="9222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86380" y="2643182"/>
            <a:ext cx="1809750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23" name="Picture 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86380" y="1500174"/>
            <a:ext cx="1809750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24" name="Picture 8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286380" y="3786189"/>
            <a:ext cx="1826667" cy="9466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25" name="Picture 9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143504" y="4686571"/>
            <a:ext cx="2468571" cy="21714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0" name="TextBox 19"/>
          <p:cNvSpPr txBox="1"/>
          <p:nvPr/>
        </p:nvSpPr>
        <p:spPr>
          <a:xfrm>
            <a:off x="4643438" y="1785926"/>
            <a:ext cx="2857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1</a:t>
            </a:r>
            <a:endParaRPr lang="zh-CN" altLang="en-US" dirty="0"/>
          </a:p>
        </p:txBody>
      </p:sp>
      <p:sp>
        <p:nvSpPr>
          <p:cNvPr id="21" name="矩形 20"/>
          <p:cNvSpPr/>
          <p:nvPr/>
        </p:nvSpPr>
        <p:spPr>
          <a:xfrm>
            <a:off x="4643438" y="4143380"/>
            <a:ext cx="3000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latin typeface="仿宋" pitchFamily="49" charset="-122"/>
                <a:ea typeface="仿宋" pitchFamily="49" charset="-122"/>
              </a:rPr>
              <a:t>3</a:t>
            </a:r>
            <a:endParaRPr lang="zh-CN" altLang="en-US" dirty="0"/>
          </a:p>
        </p:txBody>
      </p:sp>
      <p:sp>
        <p:nvSpPr>
          <p:cNvPr id="22" name="矩形 21"/>
          <p:cNvSpPr/>
          <p:nvPr/>
        </p:nvSpPr>
        <p:spPr>
          <a:xfrm>
            <a:off x="4643438" y="3000372"/>
            <a:ext cx="3000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latin typeface="仿宋" pitchFamily="49" charset="-122"/>
                <a:ea typeface="仿宋" pitchFamily="49" charset="-122"/>
              </a:rPr>
              <a:t>2</a:t>
            </a:r>
            <a:endParaRPr lang="zh-CN" altLang="en-US" dirty="0"/>
          </a:p>
        </p:txBody>
      </p:sp>
      <p:sp>
        <p:nvSpPr>
          <p:cNvPr id="23" name="矩形 22"/>
          <p:cNvSpPr/>
          <p:nvPr/>
        </p:nvSpPr>
        <p:spPr>
          <a:xfrm flipH="1">
            <a:off x="4643438" y="5715016"/>
            <a:ext cx="35718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>
                <a:latin typeface="仿宋" pitchFamily="49" charset="-122"/>
                <a:ea typeface="仿宋" pitchFamily="49" charset="-122"/>
              </a:rPr>
              <a:t>4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52381" cy="15057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extBox 8"/>
          <p:cNvSpPr txBox="1"/>
          <p:nvPr/>
        </p:nvSpPr>
        <p:spPr>
          <a:xfrm>
            <a:off x="428596" y="1500174"/>
            <a:ext cx="21431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仿宋" pitchFamily="49" charset="-122"/>
                <a:ea typeface="仿宋" pitchFamily="49" charset="-122"/>
              </a:rPr>
              <a:t>3.5</a:t>
            </a:r>
            <a:r>
              <a:rPr lang="zh-CN" altLang="en-US" sz="2400" b="1" dirty="0" smtClean="0">
                <a:latin typeface="仿宋" pitchFamily="49" charset="-122"/>
                <a:ea typeface="仿宋" pitchFamily="49" charset="-122"/>
              </a:rPr>
              <a:t>远程命令</a:t>
            </a:r>
            <a:endParaRPr lang="zh-CN" altLang="en-US" sz="2400" b="1" dirty="0">
              <a:latin typeface="仿宋" pitchFamily="49" charset="-122"/>
              <a:ea typeface="仿宋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28596" y="1928802"/>
            <a:ext cx="3214710" cy="46474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仿宋" pitchFamily="49" charset="-122"/>
                <a:ea typeface="仿宋" pitchFamily="49" charset="-122"/>
              </a:rPr>
              <a:t>功能简介：</a:t>
            </a:r>
            <a:endParaRPr lang="en-US" altLang="zh-CN" sz="2000" b="1" dirty="0" smtClean="0">
              <a:latin typeface="仿宋" pitchFamily="49" charset="-122"/>
              <a:ea typeface="仿宋" pitchFamily="49" charset="-122"/>
            </a:endParaRPr>
          </a:p>
          <a:p>
            <a:r>
              <a:rPr lang="zh-CN" altLang="en-US" dirty="0" smtClean="0">
                <a:latin typeface="仿宋" pitchFamily="49" charset="-122"/>
                <a:ea typeface="仿宋" pitchFamily="49" charset="-122"/>
              </a:rPr>
              <a:t>该功能可以让选定学生机同时执行</a:t>
            </a: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“远程重启”、“远程关机”、“远程开机” </a:t>
            </a:r>
            <a:r>
              <a:rPr lang="zh-CN" altLang="en-US" dirty="0" smtClean="0">
                <a:latin typeface="仿宋" pitchFamily="49" charset="-122"/>
                <a:ea typeface="仿宋" pitchFamily="49" charset="-122"/>
              </a:rPr>
              <a:t>、打开某一程序等操作。</a:t>
            </a:r>
            <a:endParaRPr lang="en-US" altLang="zh-CN" dirty="0" smtClean="0">
              <a:latin typeface="仿宋" pitchFamily="49" charset="-122"/>
              <a:ea typeface="仿宋" pitchFamily="49" charset="-122"/>
            </a:endParaRPr>
          </a:p>
          <a:p>
            <a:r>
              <a:rPr lang="zh-CN" altLang="en-US" sz="2000" b="1" dirty="0" smtClean="0">
                <a:latin typeface="仿宋" pitchFamily="49" charset="-122"/>
                <a:ea typeface="仿宋" pitchFamily="49" charset="-122"/>
              </a:rPr>
              <a:t>操作方法：</a:t>
            </a:r>
            <a:endParaRPr lang="en-US" altLang="zh-CN" sz="2000" b="1" dirty="0" smtClean="0">
              <a:latin typeface="仿宋" pitchFamily="49" charset="-122"/>
              <a:ea typeface="仿宋" pitchFamily="49" charset="-122"/>
            </a:endParaRPr>
          </a:p>
          <a:p>
            <a:r>
              <a:rPr lang="zh-CN" altLang="en-US" dirty="0" smtClean="0">
                <a:latin typeface="仿宋" pitchFamily="49" charset="-122"/>
                <a:ea typeface="仿宋" pitchFamily="49" charset="-122"/>
              </a:rPr>
              <a:t>点击软件</a:t>
            </a: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“工具栏”</a:t>
            </a:r>
            <a:r>
              <a:rPr lang="zh-CN" altLang="en-US" dirty="0" smtClean="0">
                <a:latin typeface="仿宋" pitchFamily="49" charset="-122"/>
                <a:ea typeface="仿宋" pitchFamily="49" charset="-122"/>
              </a:rPr>
              <a:t>中“</a:t>
            </a: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远程命令”</a:t>
            </a:r>
            <a:r>
              <a:rPr lang="zh-CN" altLang="en-US" dirty="0" smtClean="0">
                <a:latin typeface="仿宋" pitchFamily="49" charset="-122"/>
                <a:ea typeface="仿宋" pitchFamily="49" charset="-122"/>
              </a:rPr>
              <a:t>按钮。</a:t>
            </a:r>
            <a:endParaRPr lang="en-US" altLang="zh-CN" dirty="0" smtClean="0">
              <a:latin typeface="仿宋" pitchFamily="49" charset="-122"/>
              <a:ea typeface="仿宋" pitchFamily="49" charset="-122"/>
            </a:endParaRPr>
          </a:p>
          <a:p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注意：</a:t>
            </a:r>
            <a:endParaRPr lang="en-US" altLang="zh-CN" b="1" dirty="0" smtClean="0">
              <a:latin typeface="仿宋" pitchFamily="49" charset="-122"/>
              <a:ea typeface="仿宋" pitchFamily="49" charset="-122"/>
            </a:endParaRPr>
          </a:p>
          <a:p>
            <a:r>
              <a:rPr lang="en-US" altLang="zh-CN" b="1" dirty="0" smtClean="0">
                <a:latin typeface="仿宋" pitchFamily="49" charset="-122"/>
                <a:ea typeface="仿宋" pitchFamily="49" charset="-122"/>
              </a:rPr>
              <a:t>    </a:t>
            </a: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（</a:t>
            </a:r>
            <a:r>
              <a:rPr lang="en-US" altLang="zh-CN" b="1" dirty="0" smtClean="0">
                <a:latin typeface="仿宋" pitchFamily="49" charset="-122"/>
                <a:ea typeface="仿宋" pitchFamily="49" charset="-122"/>
              </a:rPr>
              <a:t>1</a:t>
            </a: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）</a:t>
            </a:r>
            <a:r>
              <a:rPr lang="zh-CN" altLang="en-US" dirty="0" smtClean="0">
                <a:latin typeface="仿宋" pitchFamily="49" charset="-122"/>
                <a:ea typeface="仿宋" pitchFamily="49" charset="-122"/>
              </a:rPr>
              <a:t>默认情况下所有学生机参与命令，如需个别参与，需选定成员后再执行命令；</a:t>
            </a:r>
            <a:endParaRPr lang="en-US" altLang="zh-CN" dirty="0" smtClean="0">
              <a:latin typeface="仿宋" pitchFamily="49" charset="-122"/>
              <a:ea typeface="仿宋" pitchFamily="49" charset="-122"/>
            </a:endParaRPr>
          </a:p>
          <a:p>
            <a:r>
              <a:rPr lang="en-US" altLang="zh-CN" dirty="0" smtClean="0">
                <a:latin typeface="仿宋" pitchFamily="49" charset="-122"/>
                <a:ea typeface="仿宋" pitchFamily="49" charset="-122"/>
              </a:rPr>
              <a:t>    </a:t>
            </a: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（</a:t>
            </a:r>
            <a:r>
              <a:rPr lang="en-US" altLang="zh-CN" b="1" dirty="0" smtClean="0">
                <a:latin typeface="仿宋" pitchFamily="49" charset="-122"/>
                <a:ea typeface="仿宋" pitchFamily="49" charset="-122"/>
              </a:rPr>
              <a:t>2</a:t>
            </a: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）</a:t>
            </a:r>
            <a:r>
              <a:rPr lang="zh-CN" altLang="en-US" dirty="0" smtClean="0">
                <a:latin typeface="仿宋" pitchFamily="49" charset="-122"/>
                <a:ea typeface="仿宋" pitchFamily="49" charset="-122"/>
              </a:rPr>
              <a:t>如果想运行下拉菜单下不存在的程序，需要在</a:t>
            </a: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“命令设置”</a:t>
            </a:r>
            <a:r>
              <a:rPr lang="zh-CN" altLang="en-US" dirty="0" smtClean="0">
                <a:latin typeface="仿宋" pitchFamily="49" charset="-122"/>
                <a:ea typeface="仿宋" pitchFamily="49" charset="-122"/>
              </a:rPr>
              <a:t>中新建命令并设置相关参数。</a:t>
            </a:r>
            <a:endParaRPr lang="en-US" altLang="zh-CN" dirty="0" smtClean="0">
              <a:latin typeface="仿宋" pitchFamily="49" charset="-122"/>
              <a:ea typeface="仿宋" pitchFamily="49" charset="-122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86314" y="1643050"/>
            <a:ext cx="2219325" cy="278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86314" y="4380857"/>
            <a:ext cx="2742857" cy="24771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4" name="TextBox 13"/>
          <p:cNvSpPr txBox="1"/>
          <p:nvPr/>
        </p:nvSpPr>
        <p:spPr>
          <a:xfrm>
            <a:off x="4071934" y="1714488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</a:t>
            </a:r>
            <a:endParaRPr lang="zh-CN" alt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4071934" y="4357694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2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272</TotalTime>
  <Words>784</Words>
  <PresentationFormat>全屏显示(4:3)</PresentationFormat>
  <Paragraphs>101</Paragraphs>
  <Slides>13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4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79</cp:revision>
  <dcterms:created xsi:type="dcterms:W3CDTF">2017-03-14T06:04:35Z</dcterms:created>
  <dcterms:modified xsi:type="dcterms:W3CDTF">2017-03-15T04:21:13Z</dcterms:modified>
</cp:coreProperties>
</file>